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handoutMasterIdLst>
    <p:handoutMasterId r:id="rId19"/>
  </p:handoutMasterIdLst>
  <p:sldIdLst>
    <p:sldId id="261" r:id="rId2"/>
    <p:sldId id="297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275" r:id="rId14"/>
    <p:sldId id="280" r:id="rId15"/>
    <p:sldId id="277" r:id="rId16"/>
    <p:sldId id="281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92" autoAdjust="0"/>
  </p:normalViewPr>
  <p:slideViewPr>
    <p:cSldViewPr>
      <p:cViewPr>
        <p:scale>
          <a:sx n="75" d="100"/>
          <a:sy n="75" d="100"/>
        </p:scale>
        <p:origin x="-1589" y="-1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46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144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rectionfilaction\AppData\Local\Temp\Encours%20SEC-2012-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PE" sz="2000" noProof="0"/>
            </a:pPr>
            <a:r>
              <a:rPr lang="es-PE" sz="2000" noProof="0" dirty="0" smtClean="0">
                <a:solidFill>
                  <a:srgbClr val="1F497D"/>
                </a:solidFill>
              </a:rPr>
              <a:t>Distribuc</a:t>
            </a:r>
            <a:r>
              <a:rPr lang="es-PE" sz="2000" b="1" i="0" u="none" strike="noStrike" baseline="0" noProof="0" dirty="0" smtClean="0">
                <a:solidFill>
                  <a:srgbClr val="1F497D"/>
                </a:solidFill>
                <a:effectLst/>
              </a:rPr>
              <a:t>ión</a:t>
            </a:r>
            <a:r>
              <a:rPr lang="es-PE" sz="2000" noProof="0" dirty="0" smtClean="0">
                <a:solidFill>
                  <a:srgbClr val="1F497D"/>
                </a:solidFill>
              </a:rPr>
              <a:t> </a:t>
            </a:r>
            <a:r>
              <a:rPr lang="es-PE" sz="2000" noProof="0" dirty="0">
                <a:solidFill>
                  <a:srgbClr val="1F497D"/>
                </a:solidFill>
              </a:rPr>
              <a:t>sectorial de las </a:t>
            </a:r>
            <a:r>
              <a:rPr lang="es-PE" sz="2000" noProof="0" dirty="0" smtClean="0">
                <a:solidFill>
                  <a:srgbClr val="1F497D"/>
                </a:solidFill>
              </a:rPr>
              <a:t>inversiones</a:t>
            </a:r>
            <a:endParaRPr lang="es-PE" sz="2000" noProof="0" dirty="0">
              <a:solidFill>
                <a:srgbClr val="1F497D"/>
              </a:solidFill>
            </a:endParaRPr>
          </a:p>
        </c:rich>
      </c:tx>
      <c:layout>
        <c:manualLayout>
          <c:xMode val="edge"/>
          <c:yMode val="edge"/>
          <c:x val="3.4702594250356357E-2"/>
          <c:y val="1.579426498216616E-2"/>
        </c:manualLayout>
      </c:layout>
      <c:overlay val="0"/>
      <c:spPr>
        <a:noFill/>
        <a:ln w="25400">
          <a:noFill/>
        </a:ln>
      </c:sp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732022242349717E-2"/>
          <c:y val="0.23906381877967126"/>
          <c:w val="0.62450935300974098"/>
          <c:h val="0.64942535406513713"/>
        </c:manualLayout>
      </c:layout>
      <c:pie3DChart>
        <c:varyColors val="1"/>
        <c:ser>
          <c:idx val="0"/>
          <c:order val="0"/>
          <c:tx>
            <c:strRef>
              <c:f>'1900-Actions-1950 Autres'!$D$52</c:f>
              <c:strCache>
                <c:ptCount val="1"/>
                <c:pt idx="0">
                  <c:v>Répartition sectoriel de l'investissement 2012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6675277605689764"/>
                  <c:y val="5.263801534489535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9022580353595364"/>
                  <c:y val="-0.229195926820734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27%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'1900-Actions-1950 Autres'!$D$55:$D$57</c:f>
              <c:strCache>
                <c:ptCount val="3"/>
                <c:pt idx="0">
                  <c:v>Economia social</c:v>
                </c:pt>
                <c:pt idx="1">
                  <c:v>Cultura</c:v>
                </c:pt>
                <c:pt idx="2">
                  <c:v>PYMES</c:v>
                </c:pt>
              </c:strCache>
            </c:strRef>
          </c:cat>
          <c:val>
            <c:numRef>
              <c:f>'1900-Actions-1950 Autres'!$E$55:$E$57</c:f>
              <c:numCache>
                <c:formatCode>_-* #,##0.00\ [$$-C0C]_-;_-* #,##0.00\ [$$-C0C]\-;_-* "-"??\ [$$-C0C]_-;_-@_-</c:formatCode>
                <c:ptCount val="3"/>
                <c:pt idx="0">
                  <c:v>1433494.47</c:v>
                </c:pt>
                <c:pt idx="1">
                  <c:v>990000</c:v>
                </c:pt>
                <c:pt idx="2">
                  <c:v>700000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8559013687744663"/>
          <c:y val="0.24009749331334668"/>
          <c:w val="0.25646551724137934"/>
          <c:h val="0.21942446043165473"/>
        </c:manualLayout>
      </c:layout>
      <c:overlay val="0"/>
      <c:txPr>
        <a:bodyPr/>
        <a:lstStyle/>
        <a:p>
          <a:pPr rtl="0">
            <a:defRPr sz="1200"/>
          </a:pPr>
          <a:endParaRPr lang="fr-FR"/>
        </a:p>
      </c:txPr>
    </c:legend>
    <c:plotVisOnly val="1"/>
    <c:dispBlanksAs val="zero"/>
    <c:showDLblsOverMax val="0"/>
  </c:chart>
  <c:spPr>
    <a:noFill/>
    <a:ln>
      <a:solidFill>
        <a:schemeClr val="bg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fr-CA" sz="2000" b="1" i="0" u="none" strike="noStrike" kern="120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r>
              <a:rPr lang="es-ES" sz="2000" b="1" i="0" u="none" strike="noStrike" kern="1200" baseline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Distribución territorial de los activos ($)</a:t>
            </a:r>
            <a:endParaRPr lang="fr-CA" sz="2000" b="1" i="0" u="none" strike="noStrike" kern="1200" baseline="0">
              <a:solidFill>
                <a:srgbClr val="1F497D"/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8743535771157702"/>
          <c:y val="0.12426422307331011"/>
        </c:manualLayout>
      </c:layout>
      <c:overlay val="0"/>
      <c:spPr>
        <a:noFill/>
        <a:ln w="25400">
          <a:noFill/>
        </a:ln>
      </c:sp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447944006999146E-2"/>
          <c:y val="0.32935440361621482"/>
          <c:w val="0.61249343832021008"/>
          <c:h val="0.55865230387868181"/>
        </c:manualLayout>
      </c:layout>
      <c:pie3DChart>
        <c:varyColors val="1"/>
        <c:ser>
          <c:idx val="0"/>
          <c:order val="0"/>
          <c:tx>
            <c:v>Répartition territoriale de l'encours ($)</c:v>
          </c:tx>
          <c:explosion val="25"/>
          <c:dLbls>
            <c:dLbl>
              <c:idx val="2"/>
              <c:layout>
                <c:manualLayout>
                  <c:x val="9.3755951719650191E-2"/>
                  <c:y val="9.260828977284676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es-MX" sz="24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'TOTAL Encours'!$A$15:$A$17</c:f>
              <c:strCache>
                <c:ptCount val="3"/>
                <c:pt idx="0">
                  <c:v>Centros urbanos</c:v>
                </c:pt>
                <c:pt idx="1">
                  <c:v>Regiones intermediarias </c:v>
                </c:pt>
                <c:pt idx="2">
                  <c:v>Regiones recursos</c:v>
                </c:pt>
              </c:strCache>
            </c:strRef>
          </c:cat>
          <c:val>
            <c:numRef>
              <c:f>'TOTAL Encours'!$Z$15:$Z$17</c:f>
              <c:numCache>
                <c:formatCode>#,##0.00\ "$"_-</c:formatCode>
                <c:ptCount val="3"/>
                <c:pt idx="0">
                  <c:v>6338292.7694092169</c:v>
                </c:pt>
                <c:pt idx="1">
                  <c:v>5024138.6278888611</c:v>
                </c:pt>
                <c:pt idx="2">
                  <c:v>2763678.0636095945</c:v>
                </c:pt>
              </c:numCache>
            </c:numRef>
          </c:val>
        </c:ser>
        <c:ser>
          <c:idx val="1"/>
          <c:order val="1"/>
          <c:tx>
            <c:strRef>
              <c:f>'TOTAL Encours'!$A$16</c:f>
              <c:strCache>
                <c:ptCount val="1"/>
                <c:pt idx="0">
                  <c:v>Regiones intermediarias </c:v>
                </c:pt>
              </c:strCache>
            </c:strRef>
          </c:tx>
          <c:explosion val="25"/>
          <c:cat>
            <c:strRef>
              <c:f>'TOTAL Encours'!$A$15:$A$17</c:f>
              <c:strCache>
                <c:ptCount val="3"/>
                <c:pt idx="0">
                  <c:v>Centros urbanos</c:v>
                </c:pt>
                <c:pt idx="1">
                  <c:v>Regiones intermediarias </c:v>
                </c:pt>
                <c:pt idx="2">
                  <c:v>Regiones recursos</c:v>
                </c:pt>
              </c:strCache>
            </c:strRef>
          </c:cat>
          <c:val>
            <c:numLit>
              <c:formatCode>General</c:formatCode>
              <c:ptCount val="1"/>
              <c:pt idx="0">
                <c:v>2</c:v>
              </c:pt>
            </c:numLit>
          </c:val>
        </c:ser>
        <c:ser>
          <c:idx val="2"/>
          <c:order val="2"/>
          <c:tx>
            <c:strRef>
              <c:f>'TOTAL Encours'!$A$16</c:f>
              <c:strCache>
                <c:ptCount val="1"/>
                <c:pt idx="0">
                  <c:v>Regiones intermediarias </c:v>
                </c:pt>
              </c:strCache>
            </c:strRef>
          </c:tx>
          <c:explosion val="25"/>
          <c:cat>
            <c:strRef>
              <c:f>'TOTAL Encours'!$A$15:$A$17</c:f>
              <c:strCache>
                <c:ptCount val="3"/>
                <c:pt idx="0">
                  <c:v>Centros urbanos</c:v>
                </c:pt>
                <c:pt idx="1">
                  <c:v>Regiones intermediarias </c:v>
                </c:pt>
                <c:pt idx="2">
                  <c:v>Regiones recursos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6377440347071603"/>
          <c:y val="0.38004339465883741"/>
          <c:w val="0.32537960954446871"/>
          <c:h val="0.31420126912734336"/>
        </c:manualLayout>
      </c:layout>
      <c:overlay val="0"/>
      <c:spPr>
        <a:solidFill>
          <a:srgbClr val="FFFFFF"/>
        </a:solidFill>
        <a:ln w="25400">
          <a:noFill/>
        </a:ln>
      </c:sp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400"/>
      </a:pPr>
      <a:endParaRPr lang="fr-F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6C1AB-C46F-4641-8B19-6D4C69512754}" type="datetimeFigureOut">
              <a:rPr lang="fr-CA" smtClean="0"/>
              <a:pPr/>
              <a:t>2013-12-04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6235C-05C5-41DA-AC0F-CFBD951FAE5A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55108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C115D-013E-43E8-917F-3AFA31EB4A46}" type="datetimeFigureOut">
              <a:rPr lang="fr-CA" smtClean="0"/>
              <a:pPr/>
              <a:t>2013-12-04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BE749-B4D3-431C-B82D-24E199EA70A2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71046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37E73F-B289-4DE6-A8AF-3A03541E556E}" type="slidenum">
              <a:rPr lang="fr-CA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CA">
              <a:cs typeface="Arial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CA" smtClean="0"/>
              <a:t>Filaction finance et accompagne de petites entreprises ainsi que des projets qui favorisent l’autonomie économique des personnes et des groupes. </a:t>
            </a:r>
          </a:p>
          <a:p>
            <a:pPr>
              <a:spcBef>
                <a:spcPct val="0"/>
              </a:spcBef>
            </a:pPr>
            <a:endParaRPr lang="fr-CA" smtClean="0"/>
          </a:p>
          <a:p>
            <a:pPr>
              <a:spcBef>
                <a:spcPct val="0"/>
              </a:spcBef>
            </a:pPr>
            <a:r>
              <a:rPr lang="fr-FR" smtClean="0"/>
              <a:t>Il a été mis sur pied afin de répondre à des besoins spécifiques de financement entre 50 000 $ à 500 000 $.</a:t>
            </a:r>
            <a:endParaRPr lang="fr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CA" b="1" smtClean="0">
                <a:latin typeface="Times New Roman" pitchFamily="18" charset="0"/>
              </a:rPr>
              <a:t>Complémentarité des services de l’«Espace »</a:t>
            </a:r>
          </a:p>
          <a:p>
            <a:pPr eaLnBrk="1" hangingPunct="1">
              <a:spcBef>
                <a:spcPct val="0"/>
              </a:spcBef>
            </a:pPr>
            <a:endParaRPr lang="fr-CA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fr-CA" smtClean="0">
                <a:latin typeface="Times New Roman" pitchFamily="18" charset="0"/>
              </a:rPr>
              <a:t> Au centre (cercle noir): travailleurs, entreprises privées, économie solidaire</a:t>
            </a:r>
          </a:p>
          <a:p>
            <a:pPr eaLnBrk="1" hangingPunct="1">
              <a:spcBef>
                <a:spcPct val="0"/>
              </a:spcBef>
            </a:pPr>
            <a:endParaRPr lang="fr-CA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fr-CA" smtClean="0">
                <a:latin typeface="Times New Roman" pitchFamily="18" charset="0"/>
              </a:rPr>
              <a:t>-Rectangles bleus (à partir d’en bas à gauche): Consultant, Capital de risque, Services financiers, Coopération internationale, Appui pour la gestion et le marché, Formation professionnelles, Epargne-retraite</a:t>
            </a:r>
          </a:p>
          <a:p>
            <a:pPr eaLnBrk="1" hangingPunct="1">
              <a:spcBef>
                <a:spcPct val="0"/>
              </a:spcBef>
            </a:pPr>
            <a:endParaRPr lang="fr-CA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fr-CA" smtClean="0">
                <a:latin typeface="Times New Roman" pitchFamily="18" charset="0"/>
              </a:rPr>
              <a:t>-Dans la flèche jaune: Emplois, autonomie, développement, responsabilité sociale et environnementale</a:t>
            </a:r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142484" y="686113"/>
            <a:ext cx="457303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endParaRPr lang="fr-FR">
              <a:ea typeface="DejaVu Sans" charset="0"/>
              <a:cs typeface="DejaVu Sans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/>
          </p:nvPr>
        </p:nvSpPr>
        <p:spPr>
          <a:xfrm>
            <a:off x="686731" y="4344336"/>
            <a:ext cx="5482989" cy="4113553"/>
          </a:xfrm>
          <a:noFill/>
          <a:ln/>
        </p:spPr>
        <p:txBody>
          <a:bodyPr wrap="none" anchor="ctr"/>
          <a:lstStyle/>
          <a:p>
            <a:r>
              <a:rPr lang="fr-CA" b="1" smtClean="0">
                <a:latin typeface="Times New Roman" pitchFamily="18" charset="0"/>
              </a:rPr>
              <a:t>Quelques chiffres</a:t>
            </a:r>
          </a:p>
          <a:p>
            <a:endParaRPr lang="fr-CA" smtClean="0">
              <a:latin typeface="Times New Roman" pitchFamily="18" charset="0"/>
            </a:endParaRPr>
          </a:p>
          <a:p>
            <a:r>
              <a:rPr lang="fr-CA" smtClean="0">
                <a:latin typeface="Times New Roman" pitchFamily="18" charset="0"/>
              </a:rPr>
              <a:t>9 organisations</a:t>
            </a:r>
          </a:p>
          <a:p>
            <a:r>
              <a:rPr lang="fr-CA" smtClean="0">
                <a:latin typeface="Times New Roman" pitchFamily="18" charset="0"/>
              </a:rPr>
              <a:t>140 000 membres ou participants</a:t>
            </a:r>
          </a:p>
          <a:p>
            <a:r>
              <a:rPr lang="fr-CA" smtClean="0">
                <a:latin typeface="Times New Roman" pitchFamily="18" charset="0"/>
              </a:rPr>
              <a:t>230 employés</a:t>
            </a:r>
          </a:p>
          <a:p>
            <a:r>
              <a:rPr lang="fr-CA" smtClean="0">
                <a:latin typeface="Times New Roman" pitchFamily="18" charset="0"/>
              </a:rPr>
              <a:t>2,3 milliards d’actif</a:t>
            </a:r>
          </a:p>
          <a:p>
            <a:r>
              <a:rPr lang="fr-CA" smtClean="0">
                <a:latin typeface="Times New Roman" pitchFamily="18" charset="0"/>
              </a:rPr>
              <a:t>Contribution au maintien et à la création de 35 000 emplois au Québec</a:t>
            </a:r>
          </a:p>
          <a:p>
            <a:r>
              <a:rPr lang="fr-CA" smtClean="0">
                <a:latin typeface="Times New Roman" pitchFamily="18" charset="0"/>
              </a:rPr>
              <a:t>2 900 entreprises financées</a:t>
            </a:r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F2DE60-3457-4007-A538-9B52A378EFCA}" type="slidenum">
              <a:rPr lang="fr-CA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CA">
              <a:cs typeface="Arial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Il investit dans des entreprises à capital-actions et dans des entreprises </a:t>
            </a:r>
            <a:r>
              <a:rPr lang="fr-CA" smtClean="0"/>
              <a:t>qui encouragent la gestion participative, celles de l’économie sociale et solidaire. </a:t>
            </a:r>
          </a:p>
          <a:p>
            <a:pPr>
              <a:spcBef>
                <a:spcPct val="0"/>
              </a:spcBef>
            </a:pPr>
            <a:r>
              <a:rPr lang="fr-CA" smtClean="0"/>
              <a:t>Pour appuyer les plus petites entreprises, Filaction investit dans des fonds locaux ou régionaux destinés à des clientèles particulières. Il est notamment le principal partenaire financier des organismes régionaux de soutien à l’entrepreneuriat féminin (FEMMESSOR) et du Fonds Afro-Entrepreneurs qui finance la création d’entreprises au sein des communautés noires du Québec. Filaction est aussi à l’origine de fonds pour le financement de coopératives ou encore de la relève entrepreneuriale. Il s’est également associé à Équiterre et à la Caisse d’économie solidaire Desjardins pour créer le Fonds Capital Équitable qui répond  aux besoins particuliers des entreprises québécoises importatrices de produits équitables. </a:t>
            </a:r>
          </a:p>
          <a:p>
            <a:pPr>
              <a:spcBef>
                <a:spcPct val="0"/>
              </a:spcBef>
            </a:pPr>
            <a:endParaRPr lang="fr-C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BE749-B4D3-431C-B82D-24E199EA70A2}" type="slidenum">
              <a:rPr lang="fr-CA" smtClean="0"/>
              <a:pPr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44798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37E73F-B289-4DE6-A8AF-3A03541E556E}" type="slidenum">
              <a:rPr lang="fr-CA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CA">
              <a:cs typeface="Arial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CA" smtClean="0"/>
              <a:t>Filaction finance et accompagne de petites entreprises ainsi que des projets qui favorisent l’autonomie économique des personnes et des groupes. </a:t>
            </a:r>
          </a:p>
          <a:p>
            <a:pPr>
              <a:spcBef>
                <a:spcPct val="0"/>
              </a:spcBef>
            </a:pPr>
            <a:endParaRPr lang="fr-CA" smtClean="0"/>
          </a:p>
          <a:p>
            <a:pPr>
              <a:spcBef>
                <a:spcPct val="0"/>
              </a:spcBef>
            </a:pPr>
            <a:r>
              <a:rPr lang="fr-FR" smtClean="0"/>
              <a:t>Il a été mis sur pied afin de répondre à des besoins spécifiques de financement entre 50 000 $ à 500 000 $.</a:t>
            </a:r>
            <a:endParaRPr lang="fr-C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F2DE60-3457-4007-A538-9B52A378EFCA}" type="slidenum">
              <a:rPr lang="fr-CA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r-CA">
              <a:cs typeface="Arial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dirty="0" smtClean="0"/>
              <a:t>Il investit dans des entreprises à capital-actions et dans des entreprises </a:t>
            </a:r>
            <a:r>
              <a:rPr lang="fr-CA" dirty="0" smtClean="0"/>
              <a:t>qui encouragent la gestion participative, celles de l’économie sociale et solidaire. </a:t>
            </a:r>
          </a:p>
          <a:p>
            <a:pPr>
              <a:spcBef>
                <a:spcPct val="0"/>
              </a:spcBef>
            </a:pPr>
            <a:r>
              <a:rPr lang="fr-CA" dirty="0" smtClean="0"/>
              <a:t>Pour appuyer les plus petites entreprises, </a:t>
            </a:r>
            <a:r>
              <a:rPr lang="fr-CA" dirty="0" err="1" smtClean="0"/>
              <a:t>Filaction</a:t>
            </a:r>
            <a:r>
              <a:rPr lang="fr-CA" dirty="0" smtClean="0"/>
              <a:t> investit dans des fonds locaux ou régionaux destinés à des clientèles particulières. Il est notamment le principal partenaire financier des organismes régionaux de soutien à l’entrepreneuriat féminin (FEMMESSOR) et du Fonds Afro-Entrepreneurs qui finance la création d’entreprises au sein des communautés noires du Québec. </a:t>
            </a:r>
            <a:r>
              <a:rPr lang="fr-CA" dirty="0" err="1" smtClean="0"/>
              <a:t>Filaction</a:t>
            </a:r>
            <a:r>
              <a:rPr lang="fr-CA" dirty="0" smtClean="0"/>
              <a:t> est aussi à l’origine de fonds pour le financement de coopératives ou encore de la relève entrepreneuriale. Il s’est également associé à </a:t>
            </a:r>
            <a:r>
              <a:rPr lang="fr-CA" dirty="0" err="1" smtClean="0"/>
              <a:t>Équiterre</a:t>
            </a:r>
            <a:r>
              <a:rPr lang="fr-CA" dirty="0" smtClean="0"/>
              <a:t> et à la Caisse d’économie solidaire Desjardins pour créer le Fonds Capital Équitable qui répond  aux besoins particuliers des entreprises québécoises importatrices de produits équitables. </a:t>
            </a:r>
          </a:p>
          <a:p>
            <a:pPr>
              <a:spcBef>
                <a:spcPct val="0"/>
              </a:spcBef>
            </a:pPr>
            <a:endParaRPr lang="fr-CA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F2DE60-3457-4007-A538-9B52A378EFCA}" type="slidenum">
              <a:rPr lang="fr-CA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r-CA">
              <a:cs typeface="Arial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Il investit dans des entreprises à capital-actions et dans des entreprises </a:t>
            </a:r>
            <a:r>
              <a:rPr lang="fr-CA" smtClean="0"/>
              <a:t>qui encouragent la gestion participative, celles de l’économie sociale et solidaire. </a:t>
            </a:r>
          </a:p>
          <a:p>
            <a:pPr>
              <a:spcBef>
                <a:spcPct val="0"/>
              </a:spcBef>
            </a:pPr>
            <a:r>
              <a:rPr lang="fr-CA" smtClean="0"/>
              <a:t>Pour appuyer les plus petites entreprises, Filaction investit dans des fonds locaux ou régionaux destinés à des clientèles particulières. Il est notamment le principal partenaire financier des organismes régionaux de soutien à l’entrepreneuriat féminin (FEMMESSOR) et du Fonds Afro-Entrepreneurs qui finance la création d’entreprises au sein des communautés noires du Québec. Filaction est aussi à l’origine de fonds pour le financement de coopératives ou encore de la relève entrepreneuriale. Il s’est également associé à Équiterre et à la Caisse d’économie solidaire Desjardins pour créer le Fonds Capital Équitable qui répond  aux besoins particuliers des entreprises québécoises importatrices de produits équitables. </a:t>
            </a:r>
          </a:p>
          <a:p>
            <a:pPr>
              <a:spcBef>
                <a:spcPct val="0"/>
              </a:spcBef>
            </a:pPr>
            <a:endParaRPr lang="fr-C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F2DE60-3457-4007-A538-9B52A378EFCA}" type="slidenum">
              <a:rPr lang="fr-CA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r-CA">
              <a:cs typeface="Arial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Il investit dans des entreprises à capital-actions et dans des entreprises </a:t>
            </a:r>
            <a:r>
              <a:rPr lang="fr-CA" smtClean="0"/>
              <a:t>qui encouragent la gestion participative, celles de l’économie sociale et solidaire. </a:t>
            </a:r>
          </a:p>
          <a:p>
            <a:pPr>
              <a:spcBef>
                <a:spcPct val="0"/>
              </a:spcBef>
            </a:pPr>
            <a:r>
              <a:rPr lang="fr-CA" smtClean="0"/>
              <a:t>Pour appuyer les plus petites entreprises, Filaction investit dans des fonds locaux ou régionaux destinés à des clientèles particulières. Il est notamment le principal partenaire financier des organismes régionaux de soutien à l’entrepreneuriat féminin (FEMMESSOR) et du Fonds Afro-Entrepreneurs qui finance la création d’entreprises au sein des communautés noires du Québec. Filaction est aussi à l’origine de fonds pour le financement de coopératives ou encore de la relève entrepreneuriale. Il s’est également associé à Équiterre et à la Caisse d’économie solidaire Desjardins pour créer le Fonds Capital Équitable qui répond  aux besoins particuliers des entreprises québécoises importatrices de produits équitables. </a:t>
            </a:r>
          </a:p>
          <a:p>
            <a:pPr>
              <a:spcBef>
                <a:spcPct val="0"/>
              </a:spcBef>
            </a:pPr>
            <a:endParaRPr lang="fr-C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F2DE60-3457-4007-A538-9B52A378EFCA}" type="slidenum">
              <a:rPr lang="fr-CA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fr-CA">
              <a:cs typeface="Arial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Il investit dans des entreprises à capital-actions et dans des entreprises </a:t>
            </a:r>
            <a:r>
              <a:rPr lang="fr-CA" smtClean="0"/>
              <a:t>qui encouragent la gestion participative, celles de l’économie sociale et solidaire. </a:t>
            </a:r>
          </a:p>
          <a:p>
            <a:pPr>
              <a:spcBef>
                <a:spcPct val="0"/>
              </a:spcBef>
            </a:pPr>
            <a:r>
              <a:rPr lang="fr-CA" smtClean="0"/>
              <a:t>Pour appuyer les plus petites entreprises, Filaction investit dans des fonds locaux ou régionaux destinés à des clientèles particulières. Il est notamment le principal partenaire financier des organismes régionaux de soutien à l’entrepreneuriat féminin (FEMMESSOR) et du Fonds Afro-Entrepreneurs qui finance la création d’entreprises au sein des communautés noires du Québec. Filaction est aussi à l’origine de fonds pour le financement de coopératives ou encore de la relève entrepreneuriale. Il s’est également associé à Équiterre et à la Caisse d’économie solidaire Desjardins pour créer le Fonds Capital Équitable qui répond  aux besoins particuliers des entreprises québécoises importatrices de produits équitables. </a:t>
            </a:r>
          </a:p>
          <a:p>
            <a:pPr>
              <a:spcBef>
                <a:spcPct val="0"/>
              </a:spcBef>
            </a:pPr>
            <a:endParaRPr lang="fr-C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37E73F-B289-4DE6-A8AF-3A03541E556E}" type="slidenum">
              <a:rPr lang="fr-CA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fr-CA">
              <a:cs typeface="Arial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CA" smtClean="0"/>
              <a:t>Filaction finance et accompagne de petites entreprises ainsi que des projets qui favorisent l’autonomie économique des personnes et des groupes. </a:t>
            </a:r>
          </a:p>
          <a:p>
            <a:pPr>
              <a:spcBef>
                <a:spcPct val="0"/>
              </a:spcBef>
            </a:pPr>
            <a:endParaRPr lang="fr-CA" smtClean="0"/>
          </a:p>
          <a:p>
            <a:pPr>
              <a:spcBef>
                <a:spcPct val="0"/>
              </a:spcBef>
            </a:pPr>
            <a:r>
              <a:rPr lang="fr-FR" smtClean="0"/>
              <a:t>Il a été mis sur pied afin de répondre à des besoins spécifiques de financement entre 50 000 $ à 500 000 $.</a:t>
            </a:r>
            <a:endParaRPr lang="fr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4BA0-4889-4896-862D-D807DB5E1F24}" type="datetimeFigureOut">
              <a:rPr lang="fr-CA" smtClean="0"/>
              <a:pPr/>
              <a:t>2013-12-04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2917-9B31-4E00-B482-5452065A5517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544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4BA0-4889-4896-862D-D807DB5E1F24}" type="datetimeFigureOut">
              <a:rPr lang="fr-CA" smtClean="0"/>
              <a:pPr/>
              <a:t>2013-12-04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2917-9B31-4E00-B482-5452065A5517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9059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4BA0-4889-4896-862D-D807DB5E1F24}" type="datetimeFigureOut">
              <a:rPr lang="fr-CA" smtClean="0"/>
              <a:pPr/>
              <a:t>2013-12-04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2917-9B31-4E00-B482-5452065A5517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292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3571141"/>
            <a:ext cx="738187" cy="651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4BA0-4889-4896-862D-D807DB5E1F24}" type="datetimeFigureOut">
              <a:rPr lang="fr-CA" smtClean="0"/>
              <a:pPr/>
              <a:t>2013-12-04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2917-9B31-4E00-B482-5452065A5517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7" b="8208"/>
          <a:stretch/>
        </p:blipFill>
        <p:spPr bwMode="auto">
          <a:xfrm>
            <a:off x="5364088" y="-99392"/>
            <a:ext cx="3733550" cy="259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2513"/>
            <a:ext cx="200025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86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4BA0-4889-4896-862D-D807DB5E1F24}" type="datetimeFigureOut">
              <a:rPr lang="fr-CA" smtClean="0"/>
              <a:pPr/>
              <a:t>2013-12-04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2917-9B31-4E00-B482-5452065A5517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1161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4BA0-4889-4896-862D-D807DB5E1F24}" type="datetimeFigureOut">
              <a:rPr lang="fr-CA" smtClean="0"/>
              <a:pPr/>
              <a:t>2013-12-04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2917-9B31-4E00-B482-5452065A5517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21145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4BA0-4889-4896-862D-D807DB5E1F24}" type="datetimeFigureOut">
              <a:rPr lang="fr-CA" smtClean="0"/>
              <a:pPr/>
              <a:t>2013-12-04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2917-9B31-4E00-B482-5452065A5517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389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4BA0-4889-4896-862D-D807DB5E1F24}" type="datetimeFigureOut">
              <a:rPr lang="fr-CA" smtClean="0"/>
              <a:pPr/>
              <a:t>2013-12-04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2917-9B31-4E00-B482-5452065A5517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25447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4BA0-4889-4896-862D-D807DB5E1F24}" type="datetimeFigureOut">
              <a:rPr lang="fr-CA" smtClean="0"/>
              <a:pPr/>
              <a:t>2013-12-04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2917-9B31-4E00-B482-5452065A5517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09208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4BA0-4889-4896-862D-D807DB5E1F24}" type="datetimeFigureOut">
              <a:rPr lang="fr-CA" smtClean="0"/>
              <a:pPr/>
              <a:t>2013-12-04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2917-9B31-4E00-B482-5452065A5517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69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4BA0-4889-4896-862D-D807DB5E1F24}" type="datetimeFigureOut">
              <a:rPr lang="fr-CA" smtClean="0"/>
              <a:pPr/>
              <a:t>2013-12-04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2917-9B31-4E00-B482-5452065A5517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30855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94BA0-4889-4896-862D-D807DB5E1F24}" type="datetimeFigureOut">
              <a:rPr lang="fr-CA" smtClean="0"/>
              <a:pPr/>
              <a:t>2013-12-04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82917-9B31-4E00-B482-5452065A5517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545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chart" Target="../charts/char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12" Type="http://schemas.openxmlformats.org/officeDocument/2006/relationships/image" Target="../media/image5.jpeg"/><Relationship Id="rId2" Type="http://schemas.openxmlformats.org/officeDocument/2006/relationships/tags" Target="../tags/tag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11" Type="http://schemas.openxmlformats.org/officeDocument/2006/relationships/image" Target="../media/image9.png"/><Relationship Id="rId5" Type="http://schemas.openxmlformats.org/officeDocument/2006/relationships/image" Target="../media/image11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itre 7"/>
          <p:cNvSpPr>
            <a:spLocks noGrp="1"/>
          </p:cNvSpPr>
          <p:nvPr>
            <p:ph type="title"/>
          </p:nvPr>
        </p:nvSpPr>
        <p:spPr>
          <a:xfrm>
            <a:off x="434588" y="5085184"/>
            <a:ext cx="8313876" cy="1290266"/>
          </a:xfrm>
        </p:spPr>
        <p:txBody>
          <a:bodyPr>
            <a:normAutofit/>
          </a:bodyPr>
          <a:lstStyle/>
          <a:p>
            <a:pPr algn="r"/>
            <a:r>
              <a:rPr lang="es-PE" sz="3200" b="0" dirty="0" smtClean="0">
                <a:solidFill>
                  <a:srgbClr val="1F497D"/>
                </a:solidFill>
              </a:rPr>
              <a:t>Cuando</a:t>
            </a:r>
            <a:r>
              <a:rPr lang="es-PE" sz="3200" b="0" dirty="0" smtClean="0"/>
              <a:t> </a:t>
            </a:r>
            <a:r>
              <a:rPr lang="es-PE" sz="3200" b="0" dirty="0" smtClean="0">
                <a:solidFill>
                  <a:srgbClr val="008000"/>
                </a:solidFill>
              </a:rPr>
              <a:t>la equidad social </a:t>
            </a:r>
            <a:r>
              <a:rPr lang="es-PE" sz="3200" b="0" dirty="0" smtClean="0">
                <a:solidFill>
                  <a:srgbClr val="1F497D"/>
                </a:solidFill>
              </a:rPr>
              <a:t>empieza por el empleo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3203848" y="484332"/>
            <a:ext cx="4960044" cy="1686204"/>
            <a:chOff x="1828800" y="1524000"/>
            <a:chExt cx="5551512" cy="2090048"/>
          </a:xfrm>
        </p:grpSpPr>
        <p:pic>
          <p:nvPicPr>
            <p:cNvPr id="52229" name="Image 10" descr="filaction_coul.jpg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8800" y="1524000"/>
              <a:ext cx="5422900" cy="1782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ZoneTexte 1"/>
            <p:cNvSpPr txBox="1"/>
            <p:nvPr/>
          </p:nvSpPr>
          <p:spPr>
            <a:xfrm>
              <a:off x="3275856" y="2965518"/>
              <a:ext cx="4104456" cy="6485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2800" i="1" dirty="0" smtClean="0">
                  <a:solidFill>
                    <a:schemeClr val="tx1"/>
                  </a:solidFill>
                  <a:latin typeface="Constantia" pitchFamily="18" charset="0"/>
                </a:rPr>
                <a:t>Fondo de desarrollo</a:t>
              </a:r>
              <a:endParaRPr lang="es-PE" sz="2800" i="1" dirty="0">
                <a:solidFill>
                  <a:schemeClr val="tx1"/>
                </a:solidFill>
                <a:latin typeface="Constantia" pitchFamily="18" charset="0"/>
              </a:endParaRPr>
            </a:p>
          </p:txBody>
        </p:sp>
      </p:grpSp>
      <p:pic>
        <p:nvPicPr>
          <p:cNvPr id="8" name="Image 4" descr="Sphere mond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552"/>
            <a:ext cx="3079333" cy="306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0" y="2924944"/>
            <a:ext cx="9144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 smtClean="0">
                <a:solidFill>
                  <a:srgbClr val="1F497D"/>
                </a:solidFill>
              </a:rPr>
              <a:t>Panel 2  : </a:t>
            </a:r>
            <a:r>
              <a:rPr lang="es-PE" sz="2800" dirty="0" smtClean="0">
                <a:solidFill>
                  <a:srgbClr val="1F497D"/>
                </a:solidFill>
              </a:rPr>
              <a:t>Fondos de capital social para las empresas de la población en pobreza con impacto en el desarrollo</a:t>
            </a:r>
          </a:p>
          <a:p>
            <a:endParaRPr lang="es-PE" sz="1600" dirty="0" smtClean="0">
              <a:solidFill>
                <a:srgbClr val="1F497D"/>
              </a:solidFill>
            </a:endParaRPr>
          </a:p>
          <a:p>
            <a:endParaRPr lang="es-PE" sz="1600" dirty="0" smtClean="0">
              <a:solidFill>
                <a:srgbClr val="1F497D"/>
              </a:solidFill>
            </a:endParaRPr>
          </a:p>
          <a:p>
            <a:pPr algn="ctr"/>
            <a:r>
              <a:rPr lang="es-PE" sz="3200" dirty="0" err="1" smtClean="0">
                <a:solidFill>
                  <a:srgbClr val="1F497D"/>
                </a:solidFill>
              </a:rPr>
              <a:t>Milder</a:t>
            </a:r>
            <a:r>
              <a:rPr lang="es-PE" sz="3200" dirty="0" smtClean="0">
                <a:solidFill>
                  <a:srgbClr val="1F497D"/>
                </a:solidFill>
              </a:rPr>
              <a:t> </a:t>
            </a:r>
            <a:r>
              <a:rPr lang="es-PE" sz="2800" dirty="0" smtClean="0">
                <a:solidFill>
                  <a:srgbClr val="1F497D"/>
                </a:solidFill>
              </a:rPr>
              <a:t>Villegas</a:t>
            </a:r>
            <a:endParaRPr lang="es-PE" sz="3200" dirty="0" smtClean="0">
              <a:solidFill>
                <a:srgbClr val="1F497D"/>
              </a:solidFill>
            </a:endParaRPr>
          </a:p>
          <a:p>
            <a:pPr algn="ctr"/>
            <a:r>
              <a:rPr lang="es-PE" sz="2000" dirty="0" smtClean="0">
                <a:solidFill>
                  <a:srgbClr val="1F497D"/>
                </a:solidFill>
              </a:rPr>
              <a:t>Director general de </a:t>
            </a:r>
            <a:r>
              <a:rPr lang="es-PE" sz="2000" dirty="0" err="1" smtClean="0">
                <a:solidFill>
                  <a:srgbClr val="1F497D"/>
                </a:solidFill>
              </a:rPr>
              <a:t>Filaction</a:t>
            </a:r>
            <a:endParaRPr lang="es-PE" sz="2000" dirty="0" smtClean="0">
              <a:solidFill>
                <a:srgbClr val="1F497D"/>
              </a:solidFill>
            </a:endParaRPr>
          </a:p>
          <a:p>
            <a:pPr algn="ctr"/>
            <a:r>
              <a:rPr lang="es-PE" sz="2000" dirty="0" smtClean="0">
                <a:solidFill>
                  <a:srgbClr val="1F497D"/>
                </a:solidFill>
              </a:rPr>
              <a:t>Y miembro del Consejo de DSI</a:t>
            </a:r>
          </a:p>
          <a:p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5508521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467544" y="980728"/>
            <a:ext cx="7924800" cy="525658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s-PE" sz="2000" b="1" dirty="0" smtClean="0">
                <a:solidFill>
                  <a:srgbClr val="1F497D"/>
                </a:solidFill>
              </a:rPr>
              <a:t>Montos invertidos</a:t>
            </a:r>
            <a:endParaRPr lang="es-PE" sz="2000" dirty="0" smtClean="0">
              <a:solidFill>
                <a:srgbClr val="1F497D"/>
              </a:solidFill>
            </a:endParaRPr>
          </a:p>
          <a:p>
            <a:pPr lvl="1">
              <a:lnSpc>
                <a:spcPct val="110000"/>
              </a:lnSpc>
            </a:pPr>
            <a:r>
              <a:rPr lang="es-PE" sz="1600" dirty="0" smtClean="0">
                <a:solidFill>
                  <a:srgbClr val="1F497D"/>
                </a:solidFill>
              </a:rPr>
              <a:t>Mas de 50M $, más de 33M$ en empresas de economía social (Cooperativas, OSFL), empresas culturales PYMES y 16 M$ en los fondos especializados</a:t>
            </a:r>
            <a:endParaRPr lang="es-PE" sz="1800" b="1" dirty="0" smtClean="0">
              <a:solidFill>
                <a:srgbClr val="1F497D"/>
              </a:solidFill>
            </a:endParaRPr>
          </a:p>
          <a:p>
            <a:pPr marL="0" indent="0">
              <a:buNone/>
            </a:pPr>
            <a:r>
              <a:rPr lang="es-PE" sz="2000" b="1" dirty="0" smtClean="0">
                <a:solidFill>
                  <a:srgbClr val="1F497D"/>
                </a:solidFill>
              </a:rPr>
              <a:t>Las inversiones</a:t>
            </a:r>
          </a:p>
          <a:p>
            <a:pPr lvl="1">
              <a:lnSpc>
                <a:spcPct val="110000"/>
              </a:lnSpc>
            </a:pPr>
            <a:r>
              <a:rPr lang="es-PE" sz="1600" dirty="0" smtClean="0">
                <a:solidFill>
                  <a:srgbClr val="1F497D"/>
                </a:solidFill>
              </a:rPr>
              <a:t>166 Empresas, principalmente de economía social y solidaria</a:t>
            </a:r>
          </a:p>
          <a:p>
            <a:pPr lvl="1">
              <a:lnSpc>
                <a:spcPct val="110000"/>
              </a:lnSpc>
            </a:pPr>
            <a:r>
              <a:rPr lang="es-PE" sz="1600" dirty="0" smtClean="0">
                <a:solidFill>
                  <a:srgbClr val="1F497D"/>
                </a:solidFill>
              </a:rPr>
              <a:t>744 Micro empresas</a:t>
            </a:r>
          </a:p>
          <a:p>
            <a:pPr lvl="1">
              <a:lnSpc>
                <a:spcPct val="110000"/>
              </a:lnSpc>
            </a:pPr>
            <a:r>
              <a:rPr lang="es-PE" sz="1600" dirty="0" smtClean="0">
                <a:solidFill>
                  <a:srgbClr val="1F497D"/>
                </a:solidFill>
              </a:rPr>
              <a:t>5 898 Empleos</a:t>
            </a:r>
          </a:p>
          <a:p>
            <a:pPr marL="0" indent="0">
              <a:buNone/>
            </a:pPr>
            <a:r>
              <a:rPr lang="es-PE" sz="2000" b="1" dirty="0" smtClean="0">
                <a:solidFill>
                  <a:srgbClr val="1F497D"/>
                </a:solidFill>
              </a:rPr>
              <a:t>Les fondos especializados (capitalización entre 600,000 y 5M</a:t>
            </a:r>
            <a:r>
              <a:rPr lang="es-PE" sz="1800" b="1" dirty="0" smtClean="0">
                <a:solidFill>
                  <a:srgbClr val="1F497D"/>
                </a:solidFill>
              </a:rPr>
              <a:t>$) :  22 fondos </a:t>
            </a:r>
          </a:p>
          <a:p>
            <a:pPr lvl="1">
              <a:lnSpc>
                <a:spcPct val="110000"/>
              </a:lnSpc>
            </a:pPr>
            <a:r>
              <a:rPr lang="es-PE" sz="1600" dirty="0" smtClean="0">
                <a:solidFill>
                  <a:srgbClr val="1F497D"/>
                </a:solidFill>
              </a:rPr>
              <a:t>17 fondos  </a:t>
            </a:r>
            <a:r>
              <a:rPr lang="es-PE" sz="1600" dirty="0" err="1" smtClean="0">
                <a:solidFill>
                  <a:srgbClr val="1F497D"/>
                </a:solidFill>
              </a:rPr>
              <a:t>FemmEssor</a:t>
            </a:r>
            <a:r>
              <a:rPr lang="es-PE" sz="1600" dirty="0" smtClean="0">
                <a:solidFill>
                  <a:srgbClr val="1F497D"/>
                </a:solidFill>
              </a:rPr>
              <a:t> </a:t>
            </a:r>
            <a:r>
              <a:rPr lang="es-PE" sz="1600" dirty="0">
                <a:solidFill>
                  <a:srgbClr val="1F497D"/>
                </a:solidFill>
              </a:rPr>
              <a:t>presente en todas las regiones del Quebec.</a:t>
            </a:r>
          </a:p>
          <a:p>
            <a:pPr lvl="1">
              <a:lnSpc>
                <a:spcPct val="110000"/>
              </a:lnSpc>
            </a:pPr>
            <a:r>
              <a:rPr lang="es-PE" sz="1600" dirty="0">
                <a:solidFill>
                  <a:srgbClr val="1F497D"/>
                </a:solidFill>
              </a:rPr>
              <a:t>Fondo CDE (para el desarrollo de la ESTRIE), en asociación con la cooperativa </a:t>
            </a:r>
            <a:r>
              <a:rPr lang="es-PE" sz="1600" dirty="0" smtClean="0">
                <a:solidFill>
                  <a:srgbClr val="1F497D"/>
                </a:solidFill>
              </a:rPr>
              <a:t>de desarrollo regional de la </a:t>
            </a:r>
            <a:r>
              <a:rPr lang="es-PE" sz="1600" dirty="0" err="1" smtClean="0">
                <a:solidFill>
                  <a:srgbClr val="1F497D"/>
                </a:solidFill>
              </a:rPr>
              <a:t>Estrie</a:t>
            </a:r>
            <a:r>
              <a:rPr lang="es-PE" sz="1600" dirty="0" smtClean="0">
                <a:solidFill>
                  <a:srgbClr val="1F497D"/>
                </a:solidFill>
              </a:rPr>
              <a:t> (CDR </a:t>
            </a:r>
            <a:r>
              <a:rPr lang="es-PE" sz="1600" dirty="0" err="1" smtClean="0">
                <a:solidFill>
                  <a:srgbClr val="1F497D"/>
                </a:solidFill>
              </a:rPr>
              <a:t>Estrie</a:t>
            </a:r>
            <a:r>
              <a:rPr lang="es-PE" sz="1600" dirty="0" smtClean="0">
                <a:solidFill>
                  <a:srgbClr val="1F497D"/>
                </a:solidFill>
              </a:rPr>
              <a:t>).</a:t>
            </a:r>
          </a:p>
          <a:p>
            <a:pPr lvl="1">
              <a:lnSpc>
                <a:spcPct val="110000"/>
              </a:lnSpc>
            </a:pPr>
            <a:r>
              <a:rPr lang="es-PE" sz="1600" dirty="0" smtClean="0">
                <a:solidFill>
                  <a:srgbClr val="1F497D"/>
                </a:solidFill>
              </a:rPr>
              <a:t>Fondo Afro emprendedor, fondo para la comunidad negra del Quebec; y el Fondo Mosaico, fondo para la comunidad inmigrante del Quebec.</a:t>
            </a:r>
          </a:p>
          <a:p>
            <a:pPr lvl="1">
              <a:lnSpc>
                <a:spcPct val="110000"/>
              </a:lnSpc>
            </a:pPr>
            <a:r>
              <a:rPr lang="es-PE" sz="1600" dirty="0">
                <a:solidFill>
                  <a:srgbClr val="1F497D"/>
                </a:solidFill>
              </a:rPr>
              <a:t> </a:t>
            </a:r>
            <a:r>
              <a:rPr lang="es-PE" sz="1600" dirty="0" smtClean="0">
                <a:solidFill>
                  <a:srgbClr val="1F497D"/>
                </a:solidFill>
              </a:rPr>
              <a:t>Fondo para las empresas turísticas</a:t>
            </a:r>
          </a:p>
          <a:p>
            <a:pPr lvl="1">
              <a:lnSpc>
                <a:spcPct val="110000"/>
              </a:lnSpc>
            </a:pPr>
            <a:r>
              <a:rPr lang="es-PE" sz="1600" dirty="0" smtClean="0">
                <a:solidFill>
                  <a:srgbClr val="1F497D"/>
                </a:solidFill>
              </a:rPr>
              <a:t>Fondo comercio-justo.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es-PE" sz="1600" dirty="0" smtClean="0">
              <a:solidFill>
                <a:srgbClr val="1F497D"/>
              </a:solidFill>
            </a:endParaRPr>
          </a:p>
        </p:txBody>
      </p:sp>
      <p:sp>
        <p:nvSpPr>
          <p:cNvPr id="4" name="Rectangle 7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332"/>
            <a:ext cx="6084168" cy="978396"/>
          </a:xfr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s-PE" sz="4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Impacto de </a:t>
            </a:r>
            <a:r>
              <a:rPr lang="es-PE" sz="40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Filaction</a:t>
            </a:r>
            <a:endParaRPr lang="es-PE" sz="4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6546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3275"/>
            <a:ext cx="6156176" cy="68217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>
              <a:spcBef>
                <a:spcPct val="0"/>
              </a:spcBef>
              <a:buNone/>
              <a:defRPr sz="4000" b="1" i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PE" dirty="0"/>
              <a:t>Repartición de los </a:t>
            </a:r>
            <a:r>
              <a:rPr lang="es-PE" dirty="0" smtClean="0"/>
              <a:t>activos </a:t>
            </a:r>
            <a:r>
              <a:rPr lang="es-ES" sz="2100" dirty="0" smtClean="0"/>
              <a:t>Oct 2013</a:t>
            </a:r>
            <a:endParaRPr lang="es-PE" sz="2100" dirty="0" smtClean="0"/>
          </a:p>
        </p:txBody>
      </p:sp>
      <p:grpSp>
        <p:nvGrpSpPr>
          <p:cNvPr id="3" name="Groupe 2"/>
          <p:cNvGrpSpPr/>
          <p:nvPr/>
        </p:nvGrpSpPr>
        <p:grpSpPr>
          <a:xfrm>
            <a:off x="467544" y="1052736"/>
            <a:ext cx="5400600" cy="2952328"/>
            <a:chOff x="403245" y="1068543"/>
            <a:chExt cx="6048672" cy="3168352"/>
          </a:xfrm>
        </p:grpSpPr>
        <p:graphicFrame>
          <p:nvGraphicFramePr>
            <p:cNvPr id="18" name="Graphique 1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88305906"/>
                </p:ext>
              </p:extLst>
            </p:nvPr>
          </p:nvGraphicFramePr>
          <p:xfrm>
            <a:off x="403245" y="1068543"/>
            <a:ext cx="6048672" cy="31683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7177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3396" y="2060848"/>
              <a:ext cx="676275" cy="268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pic>
          <p:nvPicPr>
            <p:cNvPr id="20" name="Picture 6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37" t="41413" b="38282"/>
            <a:stretch/>
          </p:blipFill>
          <p:spPr bwMode="auto">
            <a:xfrm>
              <a:off x="4838938" y="2346304"/>
              <a:ext cx="1526281" cy="1905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</p:grp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3560504"/>
              </p:ext>
            </p:extLst>
          </p:nvPr>
        </p:nvGraphicFramePr>
        <p:xfrm>
          <a:off x="2085023" y="3068960"/>
          <a:ext cx="6048672" cy="3423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6656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3315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itre 7"/>
          <p:cNvSpPr>
            <a:spLocks noGrp="1"/>
          </p:cNvSpPr>
          <p:nvPr>
            <p:ph type="title"/>
          </p:nvPr>
        </p:nvSpPr>
        <p:spPr>
          <a:xfrm>
            <a:off x="434588" y="5085184"/>
            <a:ext cx="8313876" cy="1290266"/>
          </a:xfrm>
        </p:spPr>
        <p:txBody>
          <a:bodyPr>
            <a:normAutofit/>
          </a:bodyPr>
          <a:lstStyle/>
          <a:p>
            <a:pPr algn="r"/>
            <a:r>
              <a:rPr lang="es-PE" sz="3200" b="0" dirty="0" smtClean="0">
                <a:solidFill>
                  <a:srgbClr val="1F497D"/>
                </a:solidFill>
              </a:rPr>
              <a:t>Cuando</a:t>
            </a:r>
            <a:r>
              <a:rPr lang="es-PE" sz="3200" b="0" dirty="0" smtClean="0"/>
              <a:t> </a:t>
            </a:r>
            <a:r>
              <a:rPr lang="es-PE" sz="3200" b="0" dirty="0" smtClean="0">
                <a:solidFill>
                  <a:srgbClr val="008000"/>
                </a:solidFill>
              </a:rPr>
              <a:t>la equidad social </a:t>
            </a:r>
            <a:r>
              <a:rPr lang="es-PE" sz="3200" b="0" dirty="0" smtClean="0">
                <a:solidFill>
                  <a:srgbClr val="1F497D"/>
                </a:solidFill>
              </a:rPr>
              <a:t>empieza por el empleo</a:t>
            </a:r>
          </a:p>
        </p:txBody>
      </p:sp>
      <p:pic>
        <p:nvPicPr>
          <p:cNvPr id="8" name="Image 4" descr="Sphere mond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552"/>
            <a:ext cx="3079333" cy="306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7"/>
          <p:cNvSpPr txBox="1">
            <a:spLocks/>
          </p:cNvSpPr>
          <p:nvPr/>
        </p:nvSpPr>
        <p:spPr>
          <a:xfrm>
            <a:off x="415062" y="2452279"/>
            <a:ext cx="8313876" cy="12902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5400" b="0" dirty="0" smtClean="0">
                <a:solidFill>
                  <a:srgbClr val="008000"/>
                </a:solidFill>
              </a:rPr>
              <a:t>Las herramientas colectivas de la CSN</a:t>
            </a:r>
            <a:endParaRPr lang="es-PE" sz="5400" b="0" dirty="0" smtClean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7267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Connecteur droit 35"/>
          <p:cNvCxnSpPr/>
          <p:nvPr/>
        </p:nvCxnSpPr>
        <p:spPr>
          <a:xfrm>
            <a:off x="3512359" y="4187931"/>
            <a:ext cx="0" cy="1106864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3135433" y="4021283"/>
            <a:ext cx="697627" cy="3332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A" dirty="0" smtClean="0">
                <a:solidFill>
                  <a:schemeClr val="accent2"/>
                </a:solidFill>
              </a:rPr>
              <a:t>1987</a:t>
            </a:r>
            <a:endParaRPr lang="fr-CA" dirty="0">
              <a:solidFill>
                <a:schemeClr val="accent2"/>
              </a:solidFill>
            </a:endParaRPr>
          </a:p>
        </p:txBody>
      </p:sp>
      <p:cxnSp>
        <p:nvCxnSpPr>
          <p:cNvPr id="3" name="Connecteur droit 2"/>
          <p:cNvCxnSpPr/>
          <p:nvPr/>
        </p:nvCxnSpPr>
        <p:spPr>
          <a:xfrm flipV="1">
            <a:off x="242386" y="2867533"/>
            <a:ext cx="8366827" cy="1724466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271273" y="4187931"/>
            <a:ext cx="263353" cy="381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40" name="Connecteur droit 39"/>
          <p:cNvCxnSpPr/>
          <p:nvPr/>
        </p:nvCxnSpPr>
        <p:spPr>
          <a:xfrm flipV="1">
            <a:off x="787780" y="4779463"/>
            <a:ext cx="11168" cy="731356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984477" y="3401507"/>
            <a:ext cx="0" cy="747734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0"/>
            <a:ext cx="6603453" cy="83671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s-PE" sz="4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Historia de la creación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584565" y="3817289"/>
            <a:ext cx="697627" cy="3332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A" dirty="0" smtClean="0">
                <a:solidFill>
                  <a:schemeClr val="accent2"/>
                </a:solidFill>
              </a:rPr>
              <a:t>1971</a:t>
            </a:r>
            <a:endParaRPr lang="fr-CA" dirty="0">
              <a:solidFill>
                <a:schemeClr val="accent2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098508" y="3563118"/>
            <a:ext cx="697627" cy="333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solidFill>
                  <a:schemeClr val="accent2"/>
                </a:solidFill>
              </a:rPr>
              <a:t>1998</a:t>
            </a:r>
            <a:endParaRPr lang="fr-CA" dirty="0">
              <a:solidFill>
                <a:schemeClr val="accent2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8259" y="5339524"/>
            <a:ext cx="1671973" cy="494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33060" y="1556891"/>
            <a:ext cx="1487410" cy="4469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49792" y="4661199"/>
            <a:ext cx="1382448" cy="4239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7" cstate="print"/>
          <a:srcRect b="25000"/>
          <a:stretch>
            <a:fillRect/>
          </a:stretch>
        </p:blipFill>
        <p:spPr bwMode="auto">
          <a:xfrm>
            <a:off x="7353220" y="5012714"/>
            <a:ext cx="1611268" cy="500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" name="Image 10" descr="CEcoSol_LOGO_CMYK-300dp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34626" y="2400229"/>
            <a:ext cx="166052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Connecteur droit 21"/>
          <p:cNvCxnSpPr/>
          <p:nvPr/>
        </p:nvCxnSpPr>
        <p:spPr>
          <a:xfrm>
            <a:off x="5580112" y="2952565"/>
            <a:ext cx="0" cy="479014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endCxn id="27" idx="0"/>
          </p:cNvCxnSpPr>
          <p:nvPr/>
        </p:nvCxnSpPr>
        <p:spPr>
          <a:xfrm>
            <a:off x="4576764" y="2054435"/>
            <a:ext cx="0" cy="1226088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>
            <a:off x="3512358" y="2702507"/>
            <a:ext cx="1" cy="933689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6083832" y="3765186"/>
            <a:ext cx="0" cy="752426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322" y="5531588"/>
            <a:ext cx="607251" cy="705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34" name="Connecteur droit 33"/>
          <p:cNvCxnSpPr/>
          <p:nvPr/>
        </p:nvCxnSpPr>
        <p:spPr>
          <a:xfrm>
            <a:off x="8316416" y="3280523"/>
            <a:ext cx="0" cy="1714884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4227950" y="3280523"/>
            <a:ext cx="697627" cy="3332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A" dirty="0" smtClean="0">
                <a:solidFill>
                  <a:schemeClr val="accent2"/>
                </a:solidFill>
              </a:rPr>
              <a:t>1996</a:t>
            </a:r>
            <a:endParaRPr lang="fr-CA" dirty="0">
              <a:solidFill>
                <a:schemeClr val="accent2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801668" y="3505307"/>
            <a:ext cx="697627" cy="3332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A" dirty="0" smtClean="0">
                <a:solidFill>
                  <a:schemeClr val="accent2"/>
                </a:solidFill>
              </a:rPr>
              <a:t>2000</a:t>
            </a:r>
            <a:endParaRPr lang="fr-CA" dirty="0">
              <a:solidFill>
                <a:schemeClr val="accent2"/>
              </a:solidFill>
            </a:endParaRPr>
          </a:p>
        </p:txBody>
      </p:sp>
      <p:cxnSp>
        <p:nvCxnSpPr>
          <p:cNvPr id="30" name="Connecteur droit 29"/>
          <p:cNvCxnSpPr/>
          <p:nvPr/>
        </p:nvCxnSpPr>
        <p:spPr>
          <a:xfrm>
            <a:off x="7353220" y="2188465"/>
            <a:ext cx="0" cy="479014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6948264" y="2728598"/>
            <a:ext cx="697627" cy="333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solidFill>
                  <a:schemeClr val="accent2"/>
                </a:solidFill>
              </a:rPr>
              <a:t>2006</a:t>
            </a:r>
            <a:endParaRPr lang="fr-CA" dirty="0">
              <a:solidFill>
                <a:schemeClr val="accent2"/>
              </a:solidFill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027329"/>
              </p:ext>
            </p:extLst>
          </p:nvPr>
        </p:nvGraphicFramePr>
        <p:xfrm>
          <a:off x="6193210" y="1425496"/>
          <a:ext cx="2307130" cy="709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1" r:id="rId10" imgW="8573697" imgH="2647619" progId="">
                  <p:embed/>
                </p:oleObj>
              </mc:Choice>
              <mc:Fallback>
                <p:oleObj r:id="rId10" imgW="8573697" imgH="2647619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3210" y="1425496"/>
                        <a:ext cx="2307130" cy="7097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3044890" y="3521339"/>
            <a:ext cx="697627" cy="3332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A" dirty="0" smtClean="0">
                <a:solidFill>
                  <a:schemeClr val="accent2"/>
                </a:solidFill>
              </a:rPr>
              <a:t>1987</a:t>
            </a:r>
            <a:endParaRPr lang="fr-CA" dirty="0">
              <a:solidFill>
                <a:schemeClr val="accent2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50133" y="4591999"/>
            <a:ext cx="697627" cy="3332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A" dirty="0" smtClean="0">
                <a:solidFill>
                  <a:schemeClr val="accent2"/>
                </a:solidFill>
              </a:rPr>
              <a:t>1921</a:t>
            </a:r>
            <a:endParaRPr lang="fr-CA" dirty="0">
              <a:solidFill>
                <a:schemeClr val="accent2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050837" y="3068960"/>
            <a:ext cx="697627" cy="3332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A" dirty="0" smtClean="0">
                <a:solidFill>
                  <a:schemeClr val="accent2"/>
                </a:solidFill>
              </a:rPr>
              <a:t>2012</a:t>
            </a:r>
            <a:endParaRPr lang="fr-CA" dirty="0">
              <a:solidFill>
                <a:schemeClr val="accent2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90737" y="765151"/>
            <a:ext cx="6638635" cy="333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 smtClean="0">
                <a:solidFill>
                  <a:schemeClr val="tx1"/>
                </a:solidFill>
              </a:rPr>
              <a:t>Las </a:t>
            </a:r>
            <a:r>
              <a:rPr lang="es-ES" b="1" i="1" dirty="0">
                <a:solidFill>
                  <a:schemeClr val="tx1"/>
                </a:solidFill>
              </a:rPr>
              <a:t>herramientas colectivas de la </a:t>
            </a:r>
            <a:r>
              <a:rPr lang="es-ES" b="1" i="1" dirty="0" smtClean="0">
                <a:solidFill>
                  <a:schemeClr val="tx1"/>
                </a:solidFill>
              </a:rPr>
              <a:t>CSN</a:t>
            </a:r>
            <a:endParaRPr lang="es-ES" b="1" i="1" dirty="0">
              <a:solidFill>
                <a:schemeClr val="tx1"/>
              </a:solidFill>
            </a:endParaRPr>
          </a:p>
        </p:txBody>
      </p:sp>
      <p:sp>
        <p:nvSpPr>
          <p:cNvPr id="44" name="Accolade fermante 43"/>
          <p:cNvSpPr/>
          <p:nvPr/>
        </p:nvSpPr>
        <p:spPr>
          <a:xfrm flipH="1">
            <a:off x="1179240" y="4287329"/>
            <a:ext cx="152400" cy="454034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7" name="Accolade fermante 46"/>
          <p:cNvSpPr/>
          <p:nvPr/>
        </p:nvSpPr>
        <p:spPr>
          <a:xfrm>
            <a:off x="1403648" y="4005064"/>
            <a:ext cx="252925" cy="454034"/>
          </a:xfrm>
          <a:prstGeom prst="rightBrace">
            <a:avLst>
              <a:gd name="adj1" fmla="val 8333"/>
              <a:gd name="adj2" fmla="val 45622"/>
            </a:avLst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4" name="Picture 4" descr="filaction_coul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66583" y="2378220"/>
            <a:ext cx="1736871" cy="57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2" descr="http://www.monplandaction.com/(S(4elqak45bstmfoyd3k14dw45))/gui/util/Images/logo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68419" y="3765186"/>
            <a:ext cx="1618423" cy="54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7" name="Connecteur droit 56"/>
          <p:cNvCxnSpPr/>
          <p:nvPr/>
        </p:nvCxnSpPr>
        <p:spPr>
          <a:xfrm>
            <a:off x="7485704" y="3401430"/>
            <a:ext cx="12496" cy="37629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7258749" y="3234782"/>
            <a:ext cx="697627" cy="3332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A" dirty="0" smtClean="0">
                <a:solidFill>
                  <a:schemeClr val="accent2"/>
                </a:solidFill>
              </a:rPr>
              <a:t>2008</a:t>
            </a:r>
            <a:endParaRPr lang="fr-CA" dirty="0">
              <a:solidFill>
                <a:schemeClr val="accent2"/>
              </a:solidFill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14" cstate="print"/>
          <a:srcRect l="14871" t="20836" r="12868" b="20836"/>
          <a:stretch>
            <a:fillRect/>
          </a:stretch>
        </p:blipFill>
        <p:spPr bwMode="auto">
          <a:xfrm>
            <a:off x="2554513" y="1982427"/>
            <a:ext cx="1748765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62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23"/>
    </mc:Choice>
    <mc:Fallback xmlns="">
      <p:transition spd="slow" advTm="5912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-13345" y="-1"/>
            <a:ext cx="6961782" cy="105251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pt-BR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Complementaridad  de los servicios</a:t>
            </a:r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2987824" y="2182812"/>
            <a:ext cx="2857500" cy="25717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Font typeface="Arial Unicode MS" pitchFamily="34" charset="-128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PE" sz="2000" dirty="0" smtClean="0">
                <a:solidFill>
                  <a:schemeClr val="tx1"/>
                </a:solidFill>
                <a:latin typeface="Arial Unicode MS" pitchFamily="34" charset="-128"/>
              </a:rPr>
              <a:t>-Empresas</a:t>
            </a:r>
          </a:p>
          <a:p>
            <a:pPr algn="ctr">
              <a:buFont typeface="Arial Unicode MS" pitchFamily="34" charset="-128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PE" sz="2000" dirty="0" smtClean="0">
                <a:solidFill>
                  <a:schemeClr val="tx1"/>
                </a:solidFill>
                <a:latin typeface="Arial Unicode MS" pitchFamily="34" charset="-128"/>
              </a:rPr>
              <a:t>de Economía Social</a:t>
            </a:r>
          </a:p>
          <a:p>
            <a:pPr algn="ctr">
              <a:buFont typeface="Arial Unicode MS" pitchFamily="34" charset="-128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PE" sz="2000" dirty="0" smtClean="0">
              <a:solidFill>
                <a:schemeClr val="tx1"/>
              </a:solidFill>
              <a:latin typeface="Arial Unicode MS" pitchFamily="34" charset="-128"/>
            </a:endParaRPr>
          </a:p>
          <a:p>
            <a:pPr algn="ctr">
              <a:buFont typeface="Arial Unicode MS" pitchFamily="34" charset="-128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PE" sz="2000" dirty="0" smtClean="0">
                <a:solidFill>
                  <a:schemeClr val="tx1"/>
                </a:solidFill>
                <a:latin typeface="Arial Unicode MS" pitchFamily="34" charset="-128"/>
              </a:rPr>
              <a:t>-Cooperativas</a:t>
            </a:r>
          </a:p>
          <a:p>
            <a:pPr algn="ctr">
              <a:buFont typeface="Arial Unicode MS" pitchFamily="34" charset="-128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PE" sz="2000" dirty="0" smtClean="0">
              <a:solidFill>
                <a:schemeClr val="tx1"/>
              </a:solidFill>
              <a:latin typeface="Arial Unicode MS" pitchFamily="34" charset="-128"/>
            </a:endParaRPr>
          </a:p>
          <a:p>
            <a:pPr algn="ctr">
              <a:buFont typeface="Arial Unicode MS" pitchFamily="34" charset="-128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PE" sz="2000" dirty="0" smtClean="0">
                <a:solidFill>
                  <a:schemeClr val="tx1"/>
                </a:solidFill>
                <a:latin typeface="Arial Unicode MS" pitchFamily="34" charset="-128"/>
              </a:rPr>
              <a:t>-Trabajadores</a:t>
            </a:r>
            <a:endParaRPr lang="es-PE" sz="2000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714375" y="1785938"/>
            <a:ext cx="2016125" cy="1000125"/>
          </a:xfrm>
          <a:prstGeom prst="rect">
            <a:avLst/>
          </a:prstGeom>
          <a:solidFill>
            <a:srgbClr val="336699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PE" sz="2400" smtClean="0">
                <a:solidFill>
                  <a:srgbClr val="FFFFFF"/>
                </a:solidFill>
              </a:rPr>
              <a:t>Servicios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PE" sz="2400" smtClean="0">
                <a:solidFill>
                  <a:srgbClr val="FFFFFF"/>
                </a:solidFill>
              </a:rPr>
              <a:t>financieros</a:t>
            </a:r>
            <a:endParaRPr lang="es-PE" sz="2400">
              <a:solidFill>
                <a:srgbClr val="FFFFFF"/>
              </a:solidFill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23528" y="2985294"/>
            <a:ext cx="2016125" cy="1000125"/>
          </a:xfrm>
          <a:prstGeom prst="rect">
            <a:avLst/>
          </a:prstGeom>
          <a:solidFill>
            <a:srgbClr val="336699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PE" sz="2400" smtClean="0">
                <a:solidFill>
                  <a:srgbClr val="FFFFFF"/>
                </a:solidFill>
              </a:rPr>
              <a:t>Capital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PE" sz="2400" smtClean="0">
                <a:solidFill>
                  <a:srgbClr val="FFFFFF"/>
                </a:solidFill>
              </a:rPr>
              <a:t>de riesgo</a:t>
            </a:r>
            <a:endParaRPr lang="es-PE" sz="2400">
              <a:solidFill>
                <a:srgbClr val="FFFFFF"/>
              </a:solidFill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5868144" y="1852811"/>
            <a:ext cx="2318518" cy="1000125"/>
          </a:xfrm>
          <a:prstGeom prst="rect">
            <a:avLst/>
          </a:prstGeom>
          <a:solidFill>
            <a:srgbClr val="336699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PE" sz="2000" b="1" dirty="0" smtClean="0">
                <a:solidFill>
                  <a:srgbClr val="FFFFFF"/>
                </a:solidFill>
              </a:rPr>
              <a:t>Apoyo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PE" sz="2000" dirty="0" smtClean="0">
                <a:solidFill>
                  <a:srgbClr val="FFFFFF"/>
                </a:solidFill>
              </a:rPr>
              <a:t>Gestión y mercadeo</a:t>
            </a:r>
            <a:endParaRPr lang="es-PE" sz="2000" dirty="0">
              <a:solidFill>
                <a:srgbClr val="FFFFFF"/>
              </a:solidFill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6228184" y="3056732"/>
            <a:ext cx="2159000" cy="1008062"/>
          </a:xfrm>
          <a:prstGeom prst="rect">
            <a:avLst/>
          </a:prstGeom>
          <a:solidFill>
            <a:srgbClr val="336699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PE" sz="2400" dirty="0" smtClean="0">
                <a:solidFill>
                  <a:srgbClr val="FFFFFF"/>
                </a:solidFill>
              </a:rPr>
              <a:t>Capacitación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PE" sz="2400" dirty="0" smtClean="0">
                <a:solidFill>
                  <a:srgbClr val="FFFFFF"/>
                </a:solidFill>
              </a:rPr>
              <a:t>profesional</a:t>
            </a:r>
            <a:endParaRPr lang="es-PE" sz="2400" dirty="0">
              <a:solidFill>
                <a:srgbClr val="FFFFFF"/>
              </a:solidFill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5868144" y="4221088"/>
            <a:ext cx="2160587" cy="936625"/>
          </a:xfrm>
          <a:prstGeom prst="rect">
            <a:avLst/>
          </a:prstGeom>
          <a:solidFill>
            <a:srgbClr val="336699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PE" sz="2400" dirty="0" smtClean="0">
                <a:solidFill>
                  <a:srgbClr val="FFFFFF"/>
                </a:solidFill>
              </a:rPr>
              <a:t>Ahorro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PE" sz="2400" dirty="0" smtClean="0">
                <a:solidFill>
                  <a:srgbClr val="FFFFFF"/>
                </a:solidFill>
              </a:rPr>
              <a:t>jubilación</a:t>
            </a:r>
            <a:endParaRPr lang="es-PE" sz="2400" dirty="0">
              <a:solidFill>
                <a:srgbClr val="FFFFFF"/>
              </a:solidFill>
            </a:endParaRPr>
          </a:p>
        </p:txBody>
      </p:sp>
      <p:sp>
        <p:nvSpPr>
          <p:cNvPr id="12" name="Flèche vers le bas 11"/>
          <p:cNvSpPr/>
          <p:nvPr/>
        </p:nvSpPr>
        <p:spPr>
          <a:xfrm flipV="1">
            <a:off x="1547664" y="4786313"/>
            <a:ext cx="5929313" cy="1857375"/>
          </a:xfrm>
          <a:prstGeom prst="downArrow">
            <a:avLst/>
          </a:prstGeom>
          <a:solidFill>
            <a:srgbClr val="CC99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72000" anchor="ctr">
            <a:normAutofit/>
          </a:bodyPr>
          <a:lstStyle/>
          <a:p>
            <a:pPr>
              <a:buFont typeface="Arial" charset="0"/>
              <a:buChar char="•"/>
              <a:defRPr/>
            </a:pPr>
            <a:endParaRPr lang="es-PE">
              <a:solidFill>
                <a:srgbClr val="69240C"/>
              </a:solidFill>
            </a:endParaRPr>
          </a:p>
        </p:txBody>
      </p:sp>
      <p:sp>
        <p:nvSpPr>
          <p:cNvPr id="16395" name="Rectangle 6"/>
          <p:cNvSpPr>
            <a:spLocks noChangeArrowheads="1"/>
          </p:cNvSpPr>
          <p:nvPr/>
        </p:nvSpPr>
        <p:spPr bwMode="auto">
          <a:xfrm>
            <a:off x="714375" y="4143375"/>
            <a:ext cx="2016125" cy="1000125"/>
          </a:xfrm>
          <a:prstGeom prst="rect">
            <a:avLst/>
          </a:prstGeom>
          <a:solidFill>
            <a:srgbClr val="336699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PE" sz="2400" smtClean="0">
                <a:solidFill>
                  <a:srgbClr val="FFFFFF"/>
                </a:solidFill>
              </a:rPr>
              <a:t>Consultoria</a:t>
            </a:r>
            <a:endParaRPr lang="es-PE" sz="2400">
              <a:solidFill>
                <a:srgbClr val="FFFFFF"/>
              </a:solidFill>
            </a:endParaRPr>
          </a:p>
        </p:txBody>
      </p:sp>
      <p:sp>
        <p:nvSpPr>
          <p:cNvPr id="16396" name="Rectangle 5"/>
          <p:cNvSpPr>
            <a:spLocks noChangeArrowheads="1"/>
          </p:cNvSpPr>
          <p:nvPr/>
        </p:nvSpPr>
        <p:spPr bwMode="auto">
          <a:xfrm>
            <a:off x="3492500" y="1052513"/>
            <a:ext cx="2016125" cy="1000125"/>
          </a:xfrm>
          <a:prstGeom prst="rect">
            <a:avLst/>
          </a:prstGeom>
          <a:solidFill>
            <a:srgbClr val="336699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PE" sz="2400" smtClean="0">
                <a:solidFill>
                  <a:srgbClr val="FFFFFF"/>
                </a:solidFill>
              </a:rPr>
              <a:t>Cooperación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PE" sz="2400" smtClean="0">
                <a:solidFill>
                  <a:srgbClr val="FFFFFF"/>
                </a:solidFill>
              </a:rPr>
              <a:t>Internacional</a:t>
            </a:r>
            <a:endParaRPr lang="es-PE" sz="2400">
              <a:solidFill>
                <a:srgbClr val="FFFFFF"/>
              </a:solidFill>
            </a:endParaRPr>
          </a:p>
        </p:txBody>
      </p:sp>
      <p:sp>
        <p:nvSpPr>
          <p:cNvPr id="16397" name="ZoneTexte 11"/>
          <p:cNvSpPr txBox="1">
            <a:spLocks noChangeArrowheads="1"/>
          </p:cNvSpPr>
          <p:nvPr/>
        </p:nvSpPr>
        <p:spPr bwMode="auto">
          <a:xfrm>
            <a:off x="2948980" y="5166360"/>
            <a:ext cx="460821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es-PE" sz="1600" dirty="0" smtClean="0"/>
              <a:t>  </a:t>
            </a:r>
            <a:r>
              <a:rPr lang="es-PE" dirty="0" smtClean="0"/>
              <a:t>Empleos  </a:t>
            </a:r>
          </a:p>
          <a:p>
            <a:pPr>
              <a:buFontTx/>
              <a:buBlip>
                <a:blip r:embed="rId3"/>
              </a:buBlip>
            </a:pPr>
            <a:r>
              <a:rPr lang="es-PE" dirty="0" smtClean="0"/>
              <a:t>  Autonomía e independencia E.</a:t>
            </a:r>
          </a:p>
          <a:p>
            <a:pPr>
              <a:buFontTx/>
              <a:buBlip>
                <a:blip r:embed="rId3"/>
              </a:buBlip>
            </a:pPr>
            <a:r>
              <a:rPr lang="es-PE" dirty="0" smtClean="0"/>
              <a:t>  Desarrollo local</a:t>
            </a:r>
          </a:p>
          <a:p>
            <a:pPr>
              <a:buFontTx/>
              <a:buBlip>
                <a:blip r:embed="rId3"/>
              </a:buBlip>
            </a:pPr>
            <a:r>
              <a:rPr lang="es-PE" dirty="0" smtClean="0"/>
              <a:t>  Responsabilidad social </a:t>
            </a:r>
          </a:p>
          <a:p>
            <a:pPr marL="266700" indent="-266700"/>
            <a:r>
              <a:rPr lang="es-PE" dirty="0" smtClean="0"/>
              <a:t>	y ambiental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0029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4841" y="769268"/>
            <a:ext cx="1524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6316" y="5013176"/>
            <a:ext cx="1071562" cy="153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8793" y="2852936"/>
            <a:ext cx="1233488" cy="1233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7164288" cy="93610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PE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Algunas Cifras  de las Herramientas colectivas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755576" y="1360300"/>
            <a:ext cx="6264696" cy="49286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444500" indent="-444500">
              <a:lnSpc>
                <a:spcPct val="100000"/>
              </a:lnSpc>
              <a:spcBef>
                <a:spcPts val="700"/>
              </a:spcBef>
              <a:spcAft>
                <a:spcPts val="600"/>
              </a:spcAft>
              <a:buBlip>
                <a:blip r:embed="rId6"/>
              </a:buBlip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s-AR" sz="2800" dirty="0">
                <a:solidFill>
                  <a:schemeClr val="tx2"/>
                </a:solidFill>
                <a:latin typeface="Calibri" pitchFamily="34" charset="0"/>
              </a:rPr>
              <a:t>140,000 socios o participantes</a:t>
            </a:r>
          </a:p>
          <a:p>
            <a:pPr marL="444500" indent="-444500">
              <a:lnSpc>
                <a:spcPct val="100000"/>
              </a:lnSpc>
              <a:spcBef>
                <a:spcPts val="700"/>
              </a:spcBef>
              <a:spcAft>
                <a:spcPts val="600"/>
              </a:spcAft>
              <a:buBlip>
                <a:blip r:embed="rId6"/>
              </a:buBlip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s-AR" sz="2800" dirty="0">
                <a:solidFill>
                  <a:schemeClr val="tx2"/>
                </a:solidFill>
                <a:latin typeface="Calibri" pitchFamily="34" charset="0"/>
              </a:rPr>
              <a:t>230 colaboradores</a:t>
            </a:r>
          </a:p>
          <a:p>
            <a:pPr marL="444500" indent="-444500">
              <a:lnSpc>
                <a:spcPct val="100000"/>
              </a:lnSpc>
              <a:spcBef>
                <a:spcPts val="700"/>
              </a:spcBef>
              <a:spcAft>
                <a:spcPts val="600"/>
              </a:spcAft>
              <a:buBlip>
                <a:blip r:embed="rId6"/>
              </a:buBlip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s-AR" sz="2800" dirty="0">
                <a:solidFill>
                  <a:schemeClr val="tx2"/>
                </a:solidFill>
                <a:latin typeface="Calibri" pitchFamily="34" charset="0"/>
              </a:rPr>
              <a:t>2,300 millones $ de Activos</a:t>
            </a:r>
          </a:p>
          <a:p>
            <a:pPr marL="444500" indent="-444500">
              <a:lnSpc>
                <a:spcPct val="100000"/>
              </a:lnSpc>
              <a:spcBef>
                <a:spcPts val="700"/>
              </a:spcBef>
              <a:spcAft>
                <a:spcPts val="600"/>
              </a:spcAft>
              <a:buBlip>
                <a:blip r:embed="rId6"/>
              </a:buBlip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s-AR" sz="2800" dirty="0">
                <a:solidFill>
                  <a:schemeClr val="tx2"/>
                </a:solidFill>
                <a:latin typeface="Calibri" pitchFamily="34" charset="0"/>
              </a:rPr>
              <a:t>Contribución à la preservación y la </a:t>
            </a:r>
            <a:r>
              <a:rPr lang="es-AR" sz="2800" dirty="0" smtClean="0">
                <a:solidFill>
                  <a:schemeClr val="tx2"/>
                </a:solidFill>
                <a:latin typeface="Calibri" pitchFamily="34" charset="0"/>
              </a:rPr>
              <a:t>creación de </a:t>
            </a:r>
            <a:r>
              <a:rPr lang="es-AR" sz="2800" dirty="0">
                <a:solidFill>
                  <a:schemeClr val="tx2"/>
                </a:solidFill>
                <a:latin typeface="Calibri" pitchFamily="34" charset="0"/>
              </a:rPr>
              <a:t>50,000 empleos en Quebec</a:t>
            </a:r>
          </a:p>
          <a:p>
            <a:pPr marL="444500" indent="-444500">
              <a:lnSpc>
                <a:spcPct val="100000"/>
              </a:lnSpc>
              <a:spcBef>
                <a:spcPts val="700"/>
              </a:spcBef>
              <a:spcAft>
                <a:spcPts val="600"/>
              </a:spcAft>
              <a:buBlip>
                <a:blip r:embed="rId6"/>
              </a:buBlip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s-AR" sz="2800" dirty="0" smtClean="0">
                <a:solidFill>
                  <a:schemeClr val="tx2"/>
                </a:solidFill>
                <a:latin typeface="Calibri" pitchFamily="34" charset="0"/>
              </a:rPr>
              <a:t>3000 </a:t>
            </a:r>
            <a:r>
              <a:rPr lang="es-AR" sz="2800" dirty="0">
                <a:solidFill>
                  <a:schemeClr val="tx2"/>
                </a:solidFill>
                <a:latin typeface="Calibri" pitchFamily="34" charset="0"/>
              </a:rPr>
              <a:t>empresas fin</a:t>
            </a:r>
            <a:r>
              <a:rPr lang="es-AR" sz="2800" dirty="0" smtClean="0">
                <a:solidFill>
                  <a:schemeClr val="tx2"/>
                </a:solidFill>
                <a:latin typeface="Calibri" pitchFamily="34" charset="0"/>
              </a:rPr>
              <a:t>anciadas</a:t>
            </a:r>
            <a:endParaRPr lang="es-AR" sz="28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1388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u contenu 9"/>
          <p:cNvSpPr>
            <a:spLocks noGrp="1"/>
          </p:cNvSpPr>
          <p:nvPr>
            <p:ph idx="1"/>
          </p:nvPr>
        </p:nvSpPr>
        <p:spPr>
          <a:xfrm>
            <a:off x="539750" y="1268413"/>
            <a:ext cx="8229600" cy="4951412"/>
          </a:xfrm>
        </p:spPr>
        <p:txBody>
          <a:bodyPr>
            <a:normAutofit/>
          </a:bodyPr>
          <a:lstStyle/>
          <a:p>
            <a:pPr algn="ctr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pt-BR" sz="4000" b="1" dirty="0" smtClean="0">
              <a:solidFill>
                <a:srgbClr val="1F497D"/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pt-BR" sz="5400" b="1" dirty="0" smtClean="0">
                <a:solidFill>
                  <a:srgbClr val="1F497D"/>
                </a:solidFill>
                <a:latin typeface="Calibri" pitchFamily="34" charset="0"/>
                <a:cs typeface="Arial" pitchFamily="34" charset="0"/>
              </a:rPr>
              <a:t>MUCHAS GRACIAS</a:t>
            </a:r>
          </a:p>
          <a:p>
            <a:pPr algn="ctr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pt-BR" sz="5400" b="1" dirty="0" smtClean="0">
                <a:solidFill>
                  <a:srgbClr val="1F497D"/>
                </a:solidFill>
                <a:latin typeface="Calibri" pitchFamily="34" charset="0"/>
                <a:cs typeface="Arial" pitchFamily="34" charset="0"/>
              </a:rPr>
              <a:t>POR SU ATENCION !</a:t>
            </a:r>
          </a:p>
          <a:p>
            <a:pPr marL="514350" indent="-514350" eaLnBrk="1" hangingPunct="1">
              <a:buFont typeface="Wingdings 2" pitchFamily="18" charset="2"/>
              <a:buNone/>
              <a:defRPr/>
            </a:pPr>
            <a:endParaRPr lang="pt-BR" sz="2800" b="1" i="1" dirty="0" smtClean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pt-BR" sz="2800" b="1" i="1" dirty="0" smtClean="0">
                <a:solidFill>
                  <a:srgbClr val="1F497D"/>
                </a:solidFill>
                <a:latin typeface="Calibri" pitchFamily="34" charset="0"/>
                <a:cs typeface="Arial" pitchFamily="34" charset="0"/>
              </a:rPr>
              <a:t>Milder Villegas</a:t>
            </a:r>
          </a:p>
          <a:p>
            <a:pPr marL="514350" indent="-51435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pt-BR" sz="2800" b="1" i="1" dirty="0" smtClean="0">
                <a:solidFill>
                  <a:srgbClr val="1F497D"/>
                </a:solidFill>
                <a:latin typeface="Calibri" pitchFamily="34" charset="0"/>
                <a:cs typeface="Arial" pitchFamily="34" charset="0"/>
              </a:rPr>
              <a:t>Director general Filaction</a:t>
            </a:r>
          </a:p>
          <a:p>
            <a:pPr marL="514350" indent="-51435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pt-BR" sz="2800" b="1" i="1" dirty="0" smtClean="0">
                <a:solidFill>
                  <a:srgbClr val="1F497D"/>
                </a:solidFill>
                <a:latin typeface="Calibri" pitchFamily="34" charset="0"/>
                <a:cs typeface="Arial" pitchFamily="34" charset="0"/>
              </a:rPr>
              <a:t>Miembro del Consejo directivo de DSI</a:t>
            </a:r>
          </a:p>
          <a:p>
            <a:pPr algn="ctr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pt-BR" sz="5400" b="1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Arial" pitchFamily="34" charset="0"/>
              <a:buNone/>
              <a:defRPr/>
            </a:pPr>
            <a:endParaRPr lang="en-CA" sz="2000" b="1" u="sng" dirty="0" smtClean="0"/>
          </a:p>
          <a:p>
            <a:pPr algn="ctr" eaLnBrk="1" hangingPunct="1">
              <a:buFont typeface="Arial" pitchFamily="34" charset="0"/>
              <a:buNone/>
              <a:defRPr/>
            </a:pPr>
            <a:endParaRPr lang="fr-CA" dirty="0" smtClean="0"/>
          </a:p>
        </p:txBody>
      </p:sp>
      <p:sp>
        <p:nvSpPr>
          <p:cNvPr id="6" name="Rectangle 5"/>
          <p:cNvSpPr/>
          <p:nvPr/>
        </p:nvSpPr>
        <p:spPr>
          <a:xfrm>
            <a:off x="-28178" y="2704"/>
            <a:ext cx="6760418" cy="126605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endParaRPr lang="fr-CA" sz="4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917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467544" y="1196752"/>
            <a:ext cx="7924800" cy="52565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PE" sz="2500" b="1" dirty="0">
                <a:solidFill>
                  <a:schemeClr val="tx2"/>
                </a:solidFill>
              </a:rPr>
              <a:t>Las perspectivas y los Retos </a:t>
            </a:r>
            <a:endParaRPr lang="es-PE" sz="2500" b="1" dirty="0" smtClean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s-PE" sz="2500" b="1" dirty="0" smtClean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PE" sz="2500" b="1" dirty="0" err="1" smtClean="0">
                <a:solidFill>
                  <a:schemeClr val="tx2"/>
                </a:solidFill>
              </a:rPr>
              <a:t>Filaction</a:t>
            </a:r>
            <a:endParaRPr lang="es-PE" sz="2500" b="1" dirty="0">
              <a:solidFill>
                <a:schemeClr val="tx2"/>
              </a:solidFill>
            </a:endParaRPr>
          </a:p>
          <a:p>
            <a:pPr marL="857250" lvl="1" indent="-457200">
              <a:buFont typeface="+mj-lt"/>
              <a:buAutoNum type="alphaUcPeriod"/>
            </a:pPr>
            <a:r>
              <a:rPr lang="es-PE" sz="2500" dirty="0">
                <a:solidFill>
                  <a:schemeClr val="tx2"/>
                </a:solidFill>
              </a:rPr>
              <a:t>La misión y los objetivos</a:t>
            </a:r>
          </a:p>
          <a:p>
            <a:pPr marL="857250" lvl="1" indent="-457200">
              <a:buFont typeface="+mj-lt"/>
              <a:buAutoNum type="alphaUcPeriod"/>
            </a:pPr>
            <a:r>
              <a:rPr lang="es-PE" sz="2500" dirty="0">
                <a:solidFill>
                  <a:schemeClr val="tx2"/>
                </a:solidFill>
              </a:rPr>
              <a:t>Una  respuesta a la necesidades</a:t>
            </a:r>
          </a:p>
          <a:p>
            <a:pPr marL="857250" lvl="1" indent="-457200">
              <a:buFont typeface="+mj-lt"/>
              <a:buAutoNum type="alphaUcPeriod"/>
            </a:pPr>
            <a:r>
              <a:rPr lang="es-PE" sz="2500" dirty="0">
                <a:solidFill>
                  <a:schemeClr val="tx2"/>
                </a:solidFill>
              </a:rPr>
              <a:t>El impacto de </a:t>
            </a:r>
            <a:r>
              <a:rPr lang="es-PE" sz="2500" dirty="0" err="1">
                <a:solidFill>
                  <a:schemeClr val="tx2"/>
                </a:solidFill>
              </a:rPr>
              <a:t>Filaction</a:t>
            </a:r>
            <a:endParaRPr lang="es-PE" sz="2500" dirty="0">
              <a:solidFill>
                <a:schemeClr val="tx2"/>
              </a:solidFill>
            </a:endParaRPr>
          </a:p>
          <a:p>
            <a:pPr marL="857250" lvl="1" indent="-457200">
              <a:buFont typeface="+mj-lt"/>
              <a:buAutoNum type="alphaUcPeriod"/>
            </a:pPr>
            <a:r>
              <a:rPr lang="es-PE" sz="2500" dirty="0">
                <a:solidFill>
                  <a:schemeClr val="tx2"/>
                </a:solidFill>
              </a:rPr>
              <a:t>Repartición de los activos</a:t>
            </a:r>
          </a:p>
          <a:p>
            <a:pPr marL="0" indent="0">
              <a:buNone/>
            </a:pPr>
            <a:endParaRPr lang="es-PE" sz="2500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PE" sz="2500" b="1" dirty="0" smtClean="0">
                <a:solidFill>
                  <a:schemeClr val="tx2"/>
                </a:solidFill>
              </a:rPr>
              <a:t>El </a:t>
            </a:r>
            <a:r>
              <a:rPr lang="es-PE" sz="2500" b="1" dirty="0">
                <a:solidFill>
                  <a:schemeClr val="tx2"/>
                </a:solidFill>
              </a:rPr>
              <a:t>origen de </a:t>
            </a:r>
            <a:r>
              <a:rPr lang="es-PE" sz="2500" b="1" dirty="0" err="1">
                <a:solidFill>
                  <a:schemeClr val="tx2"/>
                </a:solidFill>
              </a:rPr>
              <a:t>Filaction</a:t>
            </a:r>
            <a:endParaRPr lang="es-PE" sz="2500" b="1" dirty="0">
              <a:solidFill>
                <a:schemeClr val="tx2"/>
              </a:solidFill>
            </a:endParaRPr>
          </a:p>
          <a:p>
            <a:pPr marL="857250" lvl="1" indent="-457200">
              <a:buFont typeface="+mj-lt"/>
              <a:buAutoNum type="alphaUcPeriod"/>
            </a:pPr>
            <a:r>
              <a:rPr lang="es-PE" sz="2500" dirty="0">
                <a:solidFill>
                  <a:schemeClr val="tx2"/>
                </a:solidFill>
              </a:rPr>
              <a:t>Las herramientas colectivas de la CSN</a:t>
            </a:r>
          </a:p>
          <a:p>
            <a:pPr marL="857250" lvl="1" indent="-457200">
              <a:buFont typeface="+mj-lt"/>
              <a:buAutoNum type="alphaUcPeriod"/>
            </a:pPr>
            <a:r>
              <a:rPr lang="es-PE" sz="2500" dirty="0">
                <a:solidFill>
                  <a:schemeClr val="tx2"/>
                </a:solidFill>
              </a:rPr>
              <a:t>La complementariedad</a:t>
            </a:r>
          </a:p>
          <a:p>
            <a:pPr marL="857250" lvl="1" indent="-457200">
              <a:buFont typeface="+mj-lt"/>
              <a:buAutoNum type="alphaUcPeriod"/>
            </a:pPr>
            <a:endParaRPr lang="es-PE" sz="1500" dirty="0" smtClean="0"/>
          </a:p>
          <a:p>
            <a:pPr marL="514350" indent="-514350">
              <a:buFont typeface="+mj-lt"/>
              <a:buAutoNum type="arabicPeriod"/>
            </a:pPr>
            <a:endParaRPr lang="es-PE" sz="1500" b="1" dirty="0" smtClean="0">
              <a:solidFill>
                <a:schemeClr val="tx2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endParaRPr lang="es-PE" sz="2500" dirty="0" smtClean="0"/>
          </a:p>
        </p:txBody>
      </p:sp>
      <p:sp>
        <p:nvSpPr>
          <p:cNvPr id="4" name="Rectangle 7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332"/>
            <a:ext cx="6156176" cy="906388"/>
          </a:xfr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s-PE" sz="4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0832088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6768" y="0"/>
            <a:ext cx="6677000" cy="1143000"/>
          </a:xfr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s-MX" sz="4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Desafíos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24744"/>
            <a:ext cx="7992888" cy="5256584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SzPct val="108000"/>
              <a:buFont typeface="Wingdings" panose="05000000000000000000" pitchFamily="2" charset="2"/>
              <a:buChar char="§"/>
            </a:pPr>
            <a:r>
              <a:rPr lang="es-MX" sz="2400" b="1" dirty="0">
                <a:solidFill>
                  <a:srgbClr val="1F497D"/>
                </a:solidFill>
              </a:rPr>
              <a:t>Organizacionales </a:t>
            </a:r>
          </a:p>
          <a:p>
            <a:pPr lvl="1"/>
            <a:r>
              <a:rPr lang="es-MX" sz="2400" dirty="0" smtClean="0">
                <a:solidFill>
                  <a:srgbClr val="1F497D"/>
                </a:solidFill>
              </a:rPr>
              <a:t>Participar dentro de un ecosistema de financiamiento y de </a:t>
            </a:r>
            <a:r>
              <a:rPr lang="es-MX" sz="2400" dirty="0">
                <a:solidFill>
                  <a:srgbClr val="1F497D"/>
                </a:solidFill>
              </a:rPr>
              <a:t>acompañamiento </a:t>
            </a:r>
            <a:endParaRPr lang="es-MX" sz="2400" dirty="0" smtClean="0">
              <a:solidFill>
                <a:srgbClr val="1F497D"/>
              </a:solidFill>
            </a:endParaRPr>
          </a:p>
          <a:p>
            <a:pPr lvl="1"/>
            <a:endParaRPr lang="es-MX" sz="2400" dirty="0" smtClean="0">
              <a:solidFill>
                <a:srgbClr val="1F497D"/>
              </a:solidFill>
            </a:endParaRPr>
          </a:p>
          <a:p>
            <a:pPr lvl="1"/>
            <a:r>
              <a:rPr lang="es-MX" sz="2400" dirty="0" smtClean="0">
                <a:solidFill>
                  <a:srgbClr val="1F497D"/>
                </a:solidFill>
              </a:rPr>
              <a:t>Equilibrio entre misión y rendimiento financiero</a:t>
            </a:r>
          </a:p>
          <a:p>
            <a:pPr lvl="2"/>
            <a:r>
              <a:rPr lang="es-MX" sz="1800" dirty="0" smtClean="0">
                <a:solidFill>
                  <a:srgbClr val="1F497D"/>
                </a:solidFill>
              </a:rPr>
              <a:t>Volumen de financiamientos  Vs necesidades de acompañamiento y de seguimiento</a:t>
            </a:r>
          </a:p>
          <a:p>
            <a:pPr lvl="2"/>
            <a:endParaRPr lang="es-MX" sz="1800" dirty="0" smtClean="0">
              <a:solidFill>
                <a:srgbClr val="1F497D"/>
              </a:solidFill>
            </a:endParaRPr>
          </a:p>
          <a:p>
            <a:pPr lvl="1"/>
            <a:r>
              <a:rPr lang="es-MX" sz="2400" dirty="0" smtClean="0">
                <a:solidFill>
                  <a:srgbClr val="1F497D"/>
                </a:solidFill>
              </a:rPr>
              <a:t>Desarrollar indicadores de impacto idóneos a estas iniciativas. </a:t>
            </a:r>
            <a:r>
              <a:rPr lang="es-MX" sz="1800" dirty="0" smtClean="0">
                <a:solidFill>
                  <a:srgbClr val="1F497D"/>
                </a:solidFill>
              </a:rPr>
              <a:t>No es suficiente</a:t>
            </a:r>
          </a:p>
          <a:p>
            <a:pPr lvl="2"/>
            <a:r>
              <a:rPr lang="es-MX" sz="1800" dirty="0" smtClean="0">
                <a:solidFill>
                  <a:srgbClr val="1F497D"/>
                </a:solidFill>
              </a:rPr>
              <a:t>La creación de empleo </a:t>
            </a:r>
          </a:p>
          <a:p>
            <a:pPr lvl="2"/>
            <a:r>
              <a:rPr lang="es-MX" sz="1800" dirty="0" smtClean="0">
                <a:solidFill>
                  <a:srgbClr val="1F497D"/>
                </a:solidFill>
              </a:rPr>
              <a:t>El </a:t>
            </a:r>
            <a:r>
              <a:rPr lang="es-MX" sz="1800" dirty="0">
                <a:solidFill>
                  <a:srgbClr val="1F497D"/>
                </a:solidFill>
              </a:rPr>
              <a:t>monto de dinero invertido </a:t>
            </a:r>
            <a:endParaRPr lang="es-MX" sz="1800" dirty="0" smtClean="0">
              <a:solidFill>
                <a:srgbClr val="1F497D"/>
              </a:solidFill>
            </a:endParaRPr>
          </a:p>
          <a:p>
            <a:pPr lvl="2"/>
            <a:r>
              <a:rPr lang="es-MX" sz="1800" dirty="0" smtClean="0">
                <a:solidFill>
                  <a:srgbClr val="1F497D"/>
                </a:solidFill>
              </a:rPr>
              <a:t>Cantidad de proyectos financiados </a:t>
            </a:r>
          </a:p>
          <a:p>
            <a:pPr lvl="2"/>
            <a:endParaRPr lang="es-MX" sz="1800" dirty="0" smtClean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2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6768" y="0"/>
            <a:ext cx="6677000" cy="1143000"/>
          </a:xfr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s-MX" sz="4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Desafíos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96752"/>
            <a:ext cx="7992888" cy="5256584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SzPct val="108000"/>
              <a:buFont typeface="Wingdings" panose="05000000000000000000" pitchFamily="2" charset="2"/>
              <a:buChar char="§"/>
            </a:pPr>
            <a:r>
              <a:rPr lang="es-MX" sz="2400" b="1" dirty="0">
                <a:solidFill>
                  <a:srgbClr val="1F497D"/>
                </a:solidFill>
              </a:rPr>
              <a:t>Financieros</a:t>
            </a:r>
          </a:p>
          <a:p>
            <a:pPr lvl="1"/>
            <a:r>
              <a:rPr lang="es-MX" sz="2400" dirty="0" smtClean="0">
                <a:solidFill>
                  <a:srgbClr val="1F497D"/>
                </a:solidFill>
              </a:rPr>
              <a:t>Participación del estado o de los ayuntamientos</a:t>
            </a:r>
          </a:p>
          <a:p>
            <a:pPr lvl="1"/>
            <a:r>
              <a:rPr lang="es-MX" sz="2400" dirty="0" smtClean="0">
                <a:solidFill>
                  <a:srgbClr val="1F497D"/>
                </a:solidFill>
              </a:rPr>
              <a:t>Volumen </a:t>
            </a:r>
            <a:r>
              <a:rPr lang="es-MX" sz="2400" dirty="0">
                <a:solidFill>
                  <a:srgbClr val="1F497D"/>
                </a:solidFill>
              </a:rPr>
              <a:t>(cantidad y calidad ) Vs capacidad de generar beneficios suficientes para cubrir las operaciones y el rendimiento financiero </a:t>
            </a:r>
            <a:r>
              <a:rPr lang="es-MX" sz="2400" dirty="0" smtClean="0">
                <a:solidFill>
                  <a:srgbClr val="1F497D"/>
                </a:solidFill>
              </a:rPr>
              <a:t>esperado</a:t>
            </a:r>
          </a:p>
          <a:p>
            <a:pPr lvl="1"/>
            <a:endParaRPr lang="es-MX" sz="2400" dirty="0">
              <a:solidFill>
                <a:srgbClr val="1F497D"/>
              </a:solidFill>
            </a:endParaRPr>
          </a:p>
          <a:p>
            <a:pPr>
              <a:buClr>
                <a:srgbClr val="FF0000"/>
              </a:buClr>
              <a:buSzPct val="108000"/>
              <a:buFont typeface="Wingdings" panose="05000000000000000000" pitchFamily="2" charset="2"/>
              <a:buChar char="§"/>
            </a:pPr>
            <a:r>
              <a:rPr lang="es-MX" sz="2400" b="1" dirty="0" smtClean="0">
                <a:solidFill>
                  <a:srgbClr val="1F497D"/>
                </a:solidFill>
              </a:rPr>
              <a:t>Recursos humanos</a:t>
            </a:r>
            <a:endParaRPr lang="es-MX" sz="2400" b="1" dirty="0">
              <a:solidFill>
                <a:srgbClr val="1F497D"/>
              </a:solidFill>
            </a:endParaRPr>
          </a:p>
          <a:p>
            <a:pPr lvl="1"/>
            <a:r>
              <a:rPr lang="es-MX" sz="2400" dirty="0" smtClean="0">
                <a:solidFill>
                  <a:srgbClr val="1F497D"/>
                </a:solidFill>
              </a:rPr>
              <a:t>Encontrar recursos humanos (calidad y costo) con capacidades de trabajar con estas poblaciones</a:t>
            </a:r>
          </a:p>
          <a:p>
            <a:pPr lvl="1"/>
            <a:endParaRPr lang="es-MX" sz="24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56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6732240" cy="1143000"/>
          </a:xfr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s-MX" sz="4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Perspectivas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0768"/>
            <a:ext cx="8064896" cy="4525963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>
              <a:buClr>
                <a:srgbClr val="FF0000"/>
              </a:buClr>
              <a:buSzPct val="108000"/>
              <a:buFont typeface="Wingdings" panose="05000000000000000000" pitchFamily="2" charset="2"/>
              <a:buChar char="§"/>
            </a:pPr>
            <a:r>
              <a:rPr lang="es-MX" sz="2600" dirty="0">
                <a:solidFill>
                  <a:srgbClr val="1F497D"/>
                </a:solidFill>
              </a:rPr>
              <a:t>Crisis económica </a:t>
            </a:r>
            <a:r>
              <a:rPr lang="es-MX" sz="2600" dirty="0" smtClean="0">
                <a:solidFill>
                  <a:srgbClr val="1F497D"/>
                </a:solidFill>
              </a:rPr>
              <a:t>mundial y Cuestionamiento </a:t>
            </a:r>
            <a:r>
              <a:rPr lang="es-MX" sz="2600" dirty="0">
                <a:solidFill>
                  <a:srgbClr val="1F497D"/>
                </a:solidFill>
              </a:rPr>
              <a:t>del modelo </a:t>
            </a:r>
            <a:r>
              <a:rPr lang="es-MX" sz="2600" dirty="0" smtClean="0">
                <a:solidFill>
                  <a:srgbClr val="1F497D"/>
                </a:solidFill>
              </a:rPr>
              <a:t>económico</a:t>
            </a:r>
          </a:p>
          <a:p>
            <a:pPr>
              <a:buClr>
                <a:srgbClr val="FF0000"/>
              </a:buClr>
              <a:buSzPct val="108000"/>
              <a:buFont typeface="Wingdings" panose="05000000000000000000" pitchFamily="2" charset="2"/>
              <a:buChar char="§"/>
            </a:pPr>
            <a:endParaRPr lang="es-MX" sz="2600" dirty="0">
              <a:solidFill>
                <a:srgbClr val="1F497D"/>
              </a:solidFill>
            </a:endParaRPr>
          </a:p>
          <a:p>
            <a:pPr>
              <a:buClr>
                <a:srgbClr val="FF0000"/>
              </a:buClr>
              <a:buSzPct val="108000"/>
              <a:buFont typeface="Wingdings" panose="05000000000000000000" pitchFamily="2" charset="2"/>
              <a:buChar char="§"/>
            </a:pPr>
            <a:r>
              <a:rPr lang="es-MX" sz="2600" dirty="0">
                <a:solidFill>
                  <a:srgbClr val="1F497D"/>
                </a:solidFill>
              </a:rPr>
              <a:t>La preocupación por los criterios de </a:t>
            </a:r>
            <a:r>
              <a:rPr lang="es-MX" sz="2600" dirty="0" smtClean="0">
                <a:solidFill>
                  <a:srgbClr val="1F497D"/>
                </a:solidFill>
              </a:rPr>
              <a:t>responsabilidad social y desarrollo sostenible</a:t>
            </a:r>
            <a:r>
              <a:rPr lang="es-MX" sz="2600" dirty="0">
                <a:solidFill>
                  <a:srgbClr val="1F497D"/>
                </a:solidFill>
              </a:rPr>
              <a:t> </a:t>
            </a:r>
            <a:r>
              <a:rPr lang="es-MX" sz="2600" dirty="0" smtClean="0">
                <a:solidFill>
                  <a:srgbClr val="1F497D"/>
                </a:solidFill>
              </a:rPr>
              <a:t>de las empresas</a:t>
            </a:r>
          </a:p>
          <a:p>
            <a:pPr>
              <a:buClr>
                <a:srgbClr val="FF0000"/>
              </a:buClr>
              <a:buSzPct val="108000"/>
              <a:buFont typeface="Wingdings" panose="05000000000000000000" pitchFamily="2" charset="2"/>
              <a:buChar char="§"/>
            </a:pPr>
            <a:endParaRPr lang="es-MX" sz="2600" dirty="0" smtClean="0">
              <a:solidFill>
                <a:srgbClr val="1F497D"/>
              </a:solidFill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SzPct val="108000"/>
              <a:buFont typeface="Wingdings" panose="05000000000000000000" pitchFamily="2" charset="2"/>
              <a:buChar char="§"/>
            </a:pPr>
            <a:r>
              <a:rPr lang="es-MX" sz="2800" dirty="0">
                <a:solidFill>
                  <a:srgbClr val="1F497D"/>
                </a:solidFill>
              </a:rPr>
              <a:t>Participación de los consumidores y inversionistas en la búsqueda de empresas responsables</a:t>
            </a:r>
            <a:r>
              <a:rPr lang="es-MX" sz="2800" dirty="0" smtClean="0">
                <a:solidFill>
                  <a:srgbClr val="1F497D"/>
                </a:solidFill>
              </a:rPr>
              <a:t>.</a:t>
            </a:r>
          </a:p>
          <a:p>
            <a:pPr>
              <a:lnSpc>
                <a:spcPct val="90000"/>
              </a:lnSpc>
              <a:buClr>
                <a:srgbClr val="FF0000"/>
              </a:buClr>
              <a:buSzPct val="108000"/>
              <a:buFont typeface="Wingdings" panose="05000000000000000000" pitchFamily="2" charset="2"/>
              <a:buChar char="§"/>
            </a:pPr>
            <a:endParaRPr lang="es-MX" sz="2800" dirty="0">
              <a:solidFill>
                <a:srgbClr val="1F497D"/>
              </a:solidFill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SzPct val="108000"/>
              <a:buFont typeface="Wingdings" panose="05000000000000000000" pitchFamily="2" charset="2"/>
              <a:buChar char="§"/>
            </a:pPr>
            <a:r>
              <a:rPr lang="es-MX" sz="2800" dirty="0" smtClean="0">
                <a:solidFill>
                  <a:srgbClr val="1F497D"/>
                </a:solidFill>
              </a:rPr>
              <a:t>La </a:t>
            </a:r>
            <a:r>
              <a:rPr lang="es-MX" sz="2800" dirty="0">
                <a:solidFill>
                  <a:srgbClr val="1F497D"/>
                </a:solidFill>
              </a:rPr>
              <a:t>llegada de nuevas leyes en los países : 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SzPct val="108000"/>
              <a:buFont typeface="Wingdings" panose="05000000000000000000" pitchFamily="2" charset="2"/>
              <a:buChar char="§"/>
            </a:pPr>
            <a:r>
              <a:rPr lang="es-MX" sz="2400" dirty="0">
                <a:solidFill>
                  <a:srgbClr val="1F497D"/>
                </a:solidFill>
              </a:rPr>
              <a:t>Francia, la nueva ley de regulaciones económicas (2001) y la ley de la economía social 2013.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SzPct val="108000"/>
              <a:buFont typeface="Wingdings" panose="05000000000000000000" pitchFamily="2" charset="2"/>
              <a:buChar char="§"/>
            </a:pPr>
            <a:r>
              <a:rPr lang="es-MX" sz="2400" dirty="0">
                <a:solidFill>
                  <a:srgbClr val="1F497D"/>
                </a:solidFill>
              </a:rPr>
              <a:t>Quebec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SzPct val="108000"/>
              <a:buFont typeface="Wingdings" panose="05000000000000000000" pitchFamily="2" charset="2"/>
              <a:buChar char="§"/>
            </a:pPr>
            <a:r>
              <a:rPr lang="es-MX" sz="2400" dirty="0">
                <a:solidFill>
                  <a:srgbClr val="1F497D"/>
                </a:solidFill>
              </a:rPr>
              <a:t>Ecuador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SzPct val="108000"/>
              <a:buFont typeface="Wingdings" panose="05000000000000000000" pitchFamily="2" charset="2"/>
              <a:buChar char="§"/>
            </a:pPr>
            <a:r>
              <a:rPr lang="es-MX" sz="2400" dirty="0">
                <a:solidFill>
                  <a:srgbClr val="1F497D"/>
                </a:solidFill>
              </a:rPr>
              <a:t>México</a:t>
            </a:r>
          </a:p>
          <a:p>
            <a:pPr>
              <a:buClr>
                <a:srgbClr val="FF0000"/>
              </a:buClr>
              <a:buSzPct val="108000"/>
              <a:buFont typeface="Wingdings" panose="05000000000000000000" pitchFamily="2" charset="2"/>
              <a:buChar char="§"/>
            </a:pPr>
            <a:endParaRPr lang="es-MX" sz="2600" dirty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6390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3315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itre 7"/>
          <p:cNvSpPr>
            <a:spLocks noGrp="1"/>
          </p:cNvSpPr>
          <p:nvPr>
            <p:ph type="title"/>
          </p:nvPr>
        </p:nvSpPr>
        <p:spPr>
          <a:xfrm>
            <a:off x="434588" y="5085184"/>
            <a:ext cx="8313876" cy="1290266"/>
          </a:xfrm>
        </p:spPr>
        <p:txBody>
          <a:bodyPr>
            <a:normAutofit/>
          </a:bodyPr>
          <a:lstStyle/>
          <a:p>
            <a:pPr algn="r"/>
            <a:r>
              <a:rPr lang="es-PE" sz="3200" b="0" dirty="0" smtClean="0">
                <a:solidFill>
                  <a:srgbClr val="1F497D"/>
                </a:solidFill>
              </a:rPr>
              <a:t>Cuando</a:t>
            </a:r>
            <a:r>
              <a:rPr lang="es-PE" sz="3200" b="0" dirty="0" smtClean="0"/>
              <a:t> </a:t>
            </a:r>
            <a:r>
              <a:rPr lang="es-PE" sz="3200" b="0" dirty="0" smtClean="0">
                <a:solidFill>
                  <a:srgbClr val="008000"/>
                </a:solidFill>
              </a:rPr>
              <a:t>la equidad social </a:t>
            </a:r>
            <a:r>
              <a:rPr lang="es-PE" sz="3200" b="0" dirty="0" smtClean="0">
                <a:solidFill>
                  <a:srgbClr val="1F497D"/>
                </a:solidFill>
              </a:rPr>
              <a:t>empieza por el empleo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1930765" y="2130354"/>
            <a:ext cx="4960044" cy="1686204"/>
            <a:chOff x="1828800" y="1524000"/>
            <a:chExt cx="5551512" cy="2090048"/>
          </a:xfrm>
        </p:grpSpPr>
        <p:pic>
          <p:nvPicPr>
            <p:cNvPr id="52229" name="Image 10" descr="filaction_coul.jpg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8800" y="1524000"/>
              <a:ext cx="5422900" cy="1782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ZoneTexte 1"/>
            <p:cNvSpPr txBox="1"/>
            <p:nvPr/>
          </p:nvSpPr>
          <p:spPr>
            <a:xfrm>
              <a:off x="3275856" y="2965518"/>
              <a:ext cx="4104456" cy="6485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2800" i="1" dirty="0" smtClean="0">
                  <a:solidFill>
                    <a:schemeClr val="tx1"/>
                  </a:solidFill>
                  <a:latin typeface="Constantia" pitchFamily="18" charset="0"/>
                </a:rPr>
                <a:t>Fondo de desarrollo</a:t>
              </a:r>
              <a:endParaRPr lang="es-PE" sz="2800" i="1" dirty="0">
                <a:solidFill>
                  <a:schemeClr val="tx1"/>
                </a:solidFill>
                <a:latin typeface="Constantia" pitchFamily="18" charset="0"/>
              </a:endParaRPr>
            </a:p>
          </p:txBody>
        </p:sp>
      </p:grpSp>
      <p:pic>
        <p:nvPicPr>
          <p:cNvPr id="8" name="Image 4" descr="Sphere mond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552"/>
            <a:ext cx="3079333" cy="306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9271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323528" y="1124744"/>
            <a:ext cx="8068816" cy="54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PE" sz="2600" b="1" dirty="0" err="1" smtClean="0">
                <a:solidFill>
                  <a:srgbClr val="1F497D"/>
                </a:solidFill>
              </a:rPr>
              <a:t>Filaction</a:t>
            </a:r>
            <a:r>
              <a:rPr lang="es-PE" sz="2600" b="1" dirty="0" smtClean="0">
                <a:solidFill>
                  <a:srgbClr val="1F497D"/>
                </a:solidFill>
              </a:rPr>
              <a:t> tiene como misión contribuir a preservar y a crear empleos de calidad en la sociedad quebequense.</a:t>
            </a:r>
          </a:p>
          <a:p>
            <a:pPr lvl="0">
              <a:buClr>
                <a:srgbClr val="FF0000"/>
              </a:buClr>
              <a:buSzPct val="108000"/>
              <a:buFont typeface="Wingdings" panose="05000000000000000000" pitchFamily="2" charset="2"/>
              <a:buChar char="§"/>
            </a:pPr>
            <a:endParaRPr lang="es-PE" sz="1800" dirty="0" smtClean="0">
              <a:solidFill>
                <a:srgbClr val="1F497D"/>
              </a:solidFill>
            </a:endParaRPr>
          </a:p>
          <a:p>
            <a:pPr lvl="0">
              <a:buClr>
                <a:srgbClr val="FF0000"/>
              </a:buClr>
              <a:buSzPct val="108000"/>
              <a:buFont typeface="Wingdings" panose="05000000000000000000" pitchFamily="2" charset="2"/>
              <a:buChar char="§"/>
            </a:pPr>
            <a:r>
              <a:rPr lang="es-PE" sz="2400" dirty="0" smtClean="0">
                <a:solidFill>
                  <a:srgbClr val="1F497D"/>
                </a:solidFill>
              </a:rPr>
              <a:t>Desarrollar </a:t>
            </a:r>
            <a:r>
              <a:rPr lang="es-PE" sz="2400" dirty="0">
                <a:solidFill>
                  <a:srgbClr val="1F497D"/>
                </a:solidFill>
              </a:rPr>
              <a:t>una oferta de capitalización a medio y largo plazo para las empresas de la economía social y solidaria, cooperativas y </a:t>
            </a:r>
            <a:r>
              <a:rPr lang="es-PE" sz="2400" dirty="0" err="1">
                <a:solidFill>
                  <a:srgbClr val="1F497D"/>
                </a:solidFill>
              </a:rPr>
              <a:t>ONGs</a:t>
            </a:r>
            <a:r>
              <a:rPr lang="es-PE" sz="2400" dirty="0">
                <a:solidFill>
                  <a:srgbClr val="1F497D"/>
                </a:solidFill>
              </a:rPr>
              <a:t>, sector cultural, turismo, desarrollo sostenible, etc</a:t>
            </a:r>
            <a:r>
              <a:rPr lang="es-PE" sz="2400" dirty="0" smtClean="0">
                <a:solidFill>
                  <a:srgbClr val="1F497D"/>
                </a:solidFill>
              </a:rPr>
              <a:t>.</a:t>
            </a:r>
          </a:p>
          <a:p>
            <a:pPr lvl="0">
              <a:buClr>
                <a:srgbClr val="FF0000"/>
              </a:buClr>
              <a:buSzPct val="108000"/>
              <a:buFont typeface="Wingdings" panose="05000000000000000000" pitchFamily="2" charset="2"/>
              <a:buChar char="§"/>
            </a:pPr>
            <a:endParaRPr lang="es-PE" sz="2400" dirty="0">
              <a:solidFill>
                <a:srgbClr val="1F497D"/>
              </a:solidFill>
            </a:endParaRPr>
          </a:p>
          <a:p>
            <a:pPr>
              <a:buClr>
                <a:srgbClr val="FF0000"/>
              </a:buClr>
              <a:buSzPct val="108000"/>
              <a:buFont typeface="Wingdings" panose="05000000000000000000" pitchFamily="2" charset="2"/>
              <a:buChar char="§"/>
            </a:pPr>
            <a:r>
              <a:rPr lang="es-PE" sz="2400" dirty="0">
                <a:solidFill>
                  <a:srgbClr val="1F497D"/>
                </a:solidFill>
              </a:rPr>
              <a:t>Responder a la necesidad de capitalización de las PYMES principalmente en las regiones</a:t>
            </a:r>
            <a:r>
              <a:rPr lang="es-PE" sz="2400" dirty="0" smtClean="0">
                <a:solidFill>
                  <a:srgbClr val="1F497D"/>
                </a:solidFill>
              </a:rPr>
              <a:t>.</a:t>
            </a:r>
          </a:p>
          <a:p>
            <a:pPr>
              <a:buClr>
                <a:srgbClr val="FF0000"/>
              </a:buClr>
              <a:buSzPct val="108000"/>
              <a:buFont typeface="Wingdings" panose="05000000000000000000" pitchFamily="2" charset="2"/>
              <a:buChar char="§"/>
            </a:pPr>
            <a:endParaRPr lang="es-PE" sz="2400" dirty="0">
              <a:solidFill>
                <a:srgbClr val="1F497D"/>
              </a:solidFill>
            </a:endParaRPr>
          </a:p>
          <a:p>
            <a:pPr lvl="0">
              <a:buClr>
                <a:srgbClr val="FF0000"/>
              </a:buClr>
              <a:buSzPct val="108000"/>
              <a:buFont typeface="Wingdings" panose="05000000000000000000" pitchFamily="2" charset="2"/>
              <a:buChar char="§"/>
            </a:pPr>
            <a:r>
              <a:rPr lang="es-PE" sz="2400" dirty="0">
                <a:solidFill>
                  <a:srgbClr val="1F497D"/>
                </a:solidFill>
              </a:rPr>
              <a:t>Contribuir à la capacitación y  capitalización  de Fondos dedicados al financiamiento de micro-empresas  en comunidades o clientelas con más necesidades.  </a:t>
            </a:r>
          </a:p>
          <a:p>
            <a:pPr lvl="1"/>
            <a:r>
              <a:rPr lang="es-PE" sz="2400" dirty="0">
                <a:solidFill>
                  <a:srgbClr val="1F497D"/>
                </a:solidFill>
              </a:rPr>
              <a:t>Por ejemplo : las </a:t>
            </a:r>
            <a:r>
              <a:rPr lang="es-ES" sz="2400" dirty="0">
                <a:solidFill>
                  <a:srgbClr val="1F497D"/>
                </a:solidFill>
              </a:rPr>
              <a:t>mujeres empresarias</a:t>
            </a:r>
            <a:r>
              <a:rPr lang="es-PE" sz="2400" dirty="0">
                <a:solidFill>
                  <a:srgbClr val="1F497D"/>
                </a:solidFill>
              </a:rPr>
              <a:t>, los jóvenes en la transferencia de la empresas, las cooperativas en sus inicios, el emprendimiento inmigrante, los artistas y artesanos, etc.</a:t>
            </a:r>
          </a:p>
          <a:p>
            <a:pPr marL="0" lvl="1" indent="0"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es-PE" sz="1800" dirty="0" smtClean="0">
              <a:solidFill>
                <a:srgbClr val="1F497D"/>
              </a:solidFill>
            </a:endParaRPr>
          </a:p>
        </p:txBody>
      </p:sp>
      <p:sp>
        <p:nvSpPr>
          <p:cNvPr id="6" name="Rectangle 7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6444208" cy="980728"/>
          </a:xfr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s-PE" sz="4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Misión - objetivos</a:t>
            </a:r>
          </a:p>
        </p:txBody>
      </p:sp>
    </p:spTree>
    <p:extLst>
      <p:ext uri="{BB962C8B-B14F-4D97-AF65-F5344CB8AC3E}">
        <p14:creationId xmlns:p14="http://schemas.microsoft.com/office/powerpoint/2010/main" val="41267467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457200" y="1124743"/>
            <a:ext cx="7924800" cy="5256585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SzPct val="108000"/>
              <a:buFont typeface="Wingdings" panose="05000000000000000000" pitchFamily="2" charset="2"/>
              <a:buChar char="§"/>
            </a:pPr>
            <a:r>
              <a:rPr lang="es-PE" sz="2800" dirty="0">
                <a:solidFill>
                  <a:srgbClr val="1F497D"/>
                </a:solidFill>
              </a:rPr>
              <a:t>Fondo de 50 Millones de dólares (CDN) </a:t>
            </a:r>
          </a:p>
          <a:p>
            <a:pPr lvl="1">
              <a:buClr>
                <a:srgbClr val="FF0000"/>
              </a:buClr>
              <a:buSzPct val="108000"/>
              <a:buFont typeface="Wingdings" panose="05000000000000000000" pitchFamily="2" charset="2"/>
              <a:buChar char="§"/>
            </a:pPr>
            <a:r>
              <a:rPr lang="es-PE" sz="2000" dirty="0">
                <a:solidFill>
                  <a:srgbClr val="1F497D"/>
                </a:solidFill>
              </a:rPr>
              <a:t>30 millones para la Inversiones directas : </a:t>
            </a:r>
            <a:r>
              <a:rPr lang="es-PE" sz="2000" dirty="0" smtClean="0">
                <a:solidFill>
                  <a:srgbClr val="1F497D"/>
                </a:solidFill>
              </a:rPr>
              <a:t>economía </a:t>
            </a:r>
            <a:r>
              <a:rPr lang="es-PE" sz="2000" dirty="0">
                <a:solidFill>
                  <a:srgbClr val="1F497D"/>
                </a:solidFill>
              </a:rPr>
              <a:t>social, cultura y Pymes en las </a:t>
            </a:r>
            <a:r>
              <a:rPr lang="es-PE" sz="2000" dirty="0" smtClean="0">
                <a:solidFill>
                  <a:srgbClr val="1F497D"/>
                </a:solidFill>
              </a:rPr>
              <a:t>regiones.</a:t>
            </a:r>
            <a:endParaRPr lang="es-PE" sz="2000" dirty="0">
              <a:solidFill>
                <a:srgbClr val="1F497D"/>
              </a:solidFill>
            </a:endParaRPr>
          </a:p>
          <a:p>
            <a:pPr lvl="2">
              <a:buClr>
                <a:srgbClr val="FF0000"/>
              </a:buClr>
              <a:buSzPct val="108000"/>
              <a:buFont typeface="Wingdings" panose="05000000000000000000" pitchFamily="2" charset="2"/>
              <a:buChar char="§"/>
            </a:pPr>
            <a:r>
              <a:rPr lang="es-PE" sz="1600" dirty="0">
                <a:solidFill>
                  <a:srgbClr val="1F497D"/>
                </a:solidFill>
              </a:rPr>
              <a:t>Palanca de 5 veces del capital invertido,</a:t>
            </a:r>
          </a:p>
          <a:p>
            <a:pPr lvl="1">
              <a:buClr>
                <a:srgbClr val="FF0000"/>
              </a:buClr>
              <a:buSzPct val="108000"/>
              <a:buFont typeface="Wingdings" panose="05000000000000000000" pitchFamily="2" charset="2"/>
              <a:buChar char="§"/>
            </a:pPr>
            <a:r>
              <a:rPr lang="es-PE" sz="2400" dirty="0">
                <a:solidFill>
                  <a:srgbClr val="1F497D"/>
                </a:solidFill>
              </a:rPr>
              <a:t>20 Millones para capitalización- capacitación des </a:t>
            </a:r>
            <a:r>
              <a:rPr lang="es-PE" sz="2400" dirty="0" smtClean="0">
                <a:solidFill>
                  <a:srgbClr val="1F497D"/>
                </a:solidFill>
              </a:rPr>
              <a:t>fondos: 22 fondos capitalizados</a:t>
            </a:r>
            <a:endParaRPr lang="es-PE" sz="2400" dirty="0">
              <a:solidFill>
                <a:srgbClr val="1F497D"/>
              </a:solidFill>
            </a:endParaRPr>
          </a:p>
          <a:p>
            <a:pPr>
              <a:buClr>
                <a:srgbClr val="FF0000"/>
              </a:buClr>
              <a:buSzPct val="108000"/>
              <a:buFont typeface="Wingdings" panose="05000000000000000000" pitchFamily="2" charset="2"/>
              <a:buChar char="§"/>
            </a:pPr>
            <a:r>
              <a:rPr lang="es-PE" sz="2800" dirty="0">
                <a:solidFill>
                  <a:srgbClr val="1F497D"/>
                </a:solidFill>
              </a:rPr>
              <a:t>15 empleados</a:t>
            </a:r>
          </a:p>
          <a:p>
            <a:pPr>
              <a:buClr>
                <a:srgbClr val="FF0000"/>
              </a:buClr>
              <a:buSzPct val="108000"/>
              <a:buFont typeface="Wingdings" panose="05000000000000000000" pitchFamily="2" charset="2"/>
              <a:buChar char="§"/>
            </a:pPr>
            <a:r>
              <a:rPr lang="es-PE" sz="2800" dirty="0">
                <a:solidFill>
                  <a:srgbClr val="1F497D"/>
                </a:solidFill>
              </a:rPr>
              <a:t>2 oficinas (Montreal y Quebec)</a:t>
            </a:r>
          </a:p>
          <a:p>
            <a:pPr>
              <a:buClr>
                <a:srgbClr val="FF0000"/>
              </a:buClr>
              <a:buSzPct val="108000"/>
              <a:buFont typeface="Wingdings" panose="05000000000000000000" pitchFamily="2" charset="2"/>
              <a:buChar char="§"/>
            </a:pPr>
            <a:r>
              <a:rPr lang="es-PE" sz="2800" dirty="0">
                <a:solidFill>
                  <a:srgbClr val="1F497D"/>
                </a:solidFill>
              </a:rPr>
              <a:t>Cobertura de toda la provincia del </a:t>
            </a:r>
            <a:r>
              <a:rPr lang="es-PE" sz="2800" dirty="0" smtClean="0">
                <a:solidFill>
                  <a:srgbClr val="1F497D"/>
                </a:solidFill>
              </a:rPr>
              <a:t>Quebec</a:t>
            </a:r>
          </a:p>
          <a:p>
            <a:pPr>
              <a:buClr>
                <a:srgbClr val="FF0000"/>
              </a:buClr>
              <a:buSzPct val="108000"/>
              <a:buFont typeface="Wingdings" panose="05000000000000000000" pitchFamily="2" charset="2"/>
              <a:buChar char="§"/>
            </a:pPr>
            <a:r>
              <a:rPr lang="es-PE" sz="2800" dirty="0" smtClean="0">
                <a:solidFill>
                  <a:srgbClr val="1F497D"/>
                </a:solidFill>
              </a:rPr>
              <a:t>Crecimiento del capital de 150% en los 3 últimos años</a:t>
            </a:r>
            <a:endParaRPr lang="es-PE" sz="2800" dirty="0">
              <a:solidFill>
                <a:srgbClr val="1F497D"/>
              </a:solidFill>
            </a:endParaRPr>
          </a:p>
          <a:p>
            <a:pPr marL="0" lvl="0" indent="0">
              <a:buNone/>
            </a:pPr>
            <a:endParaRPr lang="es-PE" sz="4000" b="1" dirty="0" smtClean="0">
              <a:solidFill>
                <a:srgbClr val="1F497D"/>
              </a:solidFill>
            </a:endParaRPr>
          </a:p>
          <a:p>
            <a:pPr marL="0" lvl="0" indent="0">
              <a:buNone/>
            </a:pPr>
            <a:endParaRPr lang="es-PE" sz="4000" dirty="0" smtClean="0">
              <a:solidFill>
                <a:srgbClr val="1F497D"/>
              </a:solidFill>
            </a:endParaRPr>
          </a:p>
        </p:txBody>
      </p:sp>
      <p:sp>
        <p:nvSpPr>
          <p:cNvPr id="4" name="Rectangle 7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332"/>
            <a:ext cx="6588224" cy="978396"/>
          </a:xfr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s-PE" sz="4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Perfil de </a:t>
            </a:r>
            <a:r>
              <a:rPr lang="es-PE" sz="40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Filaction</a:t>
            </a:r>
            <a:endParaRPr lang="es-PE" sz="4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62678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457200" y="1163885"/>
            <a:ext cx="7571184" cy="5073427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SzPct val="108000"/>
              <a:buFont typeface="Wingdings" panose="05000000000000000000" pitchFamily="2" charset="2"/>
              <a:buChar char="§"/>
            </a:pPr>
            <a:r>
              <a:rPr lang="es-PE" sz="2000" b="1" dirty="0">
                <a:solidFill>
                  <a:srgbClr val="1F497D"/>
                </a:solidFill>
              </a:rPr>
              <a:t>Capital de  </a:t>
            </a:r>
            <a:r>
              <a:rPr lang="es-PE" sz="2000" b="1" dirty="0" smtClean="0">
                <a:solidFill>
                  <a:srgbClr val="1F497D"/>
                </a:solidFill>
              </a:rPr>
              <a:t>desarrollo</a:t>
            </a:r>
            <a:endParaRPr lang="es-PE" sz="2000" b="1" dirty="0">
              <a:solidFill>
                <a:srgbClr val="1F497D"/>
              </a:solidFill>
            </a:endParaRPr>
          </a:p>
          <a:p>
            <a:pPr lvl="1"/>
            <a:r>
              <a:rPr lang="es-PE" sz="2000" dirty="0" smtClean="0">
                <a:solidFill>
                  <a:srgbClr val="1F497D"/>
                </a:solidFill>
              </a:rPr>
              <a:t> entre 50 000 $ à 500 000 $, con un mínimo histórico de 25 000$ y un máximo de 1,3 M$;</a:t>
            </a:r>
          </a:p>
          <a:p>
            <a:pPr lvl="1"/>
            <a:endParaRPr lang="es-PE" sz="2000" dirty="0" smtClean="0">
              <a:solidFill>
                <a:srgbClr val="1F497D"/>
              </a:solidFill>
            </a:endParaRPr>
          </a:p>
          <a:p>
            <a:pPr>
              <a:buClr>
                <a:srgbClr val="FF0000"/>
              </a:buClr>
              <a:buSzPct val="108000"/>
              <a:buFont typeface="Wingdings" panose="05000000000000000000" pitchFamily="2" charset="2"/>
              <a:buChar char="§"/>
            </a:pPr>
            <a:r>
              <a:rPr lang="es-PE" sz="2000" b="1" dirty="0">
                <a:solidFill>
                  <a:srgbClr val="1F497D"/>
                </a:solidFill>
              </a:rPr>
              <a:t>Utilización del </a:t>
            </a:r>
            <a:r>
              <a:rPr lang="es-PE" sz="2000" b="1" dirty="0" smtClean="0">
                <a:solidFill>
                  <a:srgbClr val="1F497D"/>
                </a:solidFill>
              </a:rPr>
              <a:t>capital</a:t>
            </a:r>
            <a:endParaRPr lang="es-PE" sz="2000" b="1" dirty="0">
              <a:solidFill>
                <a:srgbClr val="1F497D"/>
              </a:solidFill>
            </a:endParaRPr>
          </a:p>
          <a:p>
            <a:pPr lvl="1"/>
            <a:r>
              <a:rPr lang="es-PE" sz="2000" dirty="0" smtClean="0">
                <a:solidFill>
                  <a:srgbClr val="1F497D"/>
                </a:solidFill>
              </a:rPr>
              <a:t>Compra de acciones, </a:t>
            </a:r>
            <a:r>
              <a:rPr lang="es-ES" sz="2000" dirty="0" smtClean="0">
                <a:solidFill>
                  <a:srgbClr val="1F497D"/>
                </a:solidFill>
              </a:rPr>
              <a:t>préstamos </a:t>
            </a:r>
            <a:r>
              <a:rPr lang="es-ES" sz="2000" dirty="0">
                <a:solidFill>
                  <a:srgbClr val="1F497D"/>
                </a:solidFill>
              </a:rPr>
              <a:t>a </a:t>
            </a:r>
            <a:r>
              <a:rPr lang="es-ES" sz="2000" dirty="0" smtClean="0">
                <a:solidFill>
                  <a:srgbClr val="1F497D"/>
                </a:solidFill>
              </a:rPr>
              <a:t>corto o largo </a:t>
            </a:r>
            <a:r>
              <a:rPr lang="es-ES" sz="2000" dirty="0">
                <a:solidFill>
                  <a:srgbClr val="1F497D"/>
                </a:solidFill>
              </a:rPr>
              <a:t>plazo, con o sin garantía, </a:t>
            </a:r>
            <a:r>
              <a:rPr lang="es-ES" sz="2000" dirty="0" smtClean="0">
                <a:solidFill>
                  <a:srgbClr val="1F497D"/>
                </a:solidFill>
              </a:rPr>
              <a:t>prestamos rotativos, </a:t>
            </a:r>
            <a:r>
              <a:rPr lang="es-ES" sz="2000" dirty="0">
                <a:solidFill>
                  <a:srgbClr val="1F497D"/>
                </a:solidFill>
              </a:rPr>
              <a:t>garantía bancaria, </a:t>
            </a:r>
            <a:r>
              <a:rPr lang="es-ES" sz="2000" dirty="0" err="1">
                <a:solidFill>
                  <a:srgbClr val="1F497D"/>
                </a:solidFill>
              </a:rPr>
              <a:t>etc</a:t>
            </a:r>
            <a:r>
              <a:rPr lang="es-ES" sz="2000" dirty="0">
                <a:solidFill>
                  <a:srgbClr val="1F497D"/>
                </a:solidFill>
              </a:rPr>
              <a:t> </a:t>
            </a:r>
            <a:r>
              <a:rPr lang="es-ES" sz="2000" dirty="0" smtClean="0">
                <a:solidFill>
                  <a:srgbClr val="1F497D"/>
                </a:solidFill>
              </a:rPr>
              <a:t>.</a:t>
            </a:r>
          </a:p>
          <a:p>
            <a:pPr lvl="1"/>
            <a:endParaRPr lang="es-ES" sz="2000" dirty="0" smtClean="0">
              <a:solidFill>
                <a:srgbClr val="1F497D"/>
              </a:solidFill>
            </a:endParaRPr>
          </a:p>
          <a:p>
            <a:pPr>
              <a:buClr>
                <a:srgbClr val="FF0000"/>
              </a:buClr>
              <a:buSzPct val="108000"/>
              <a:buFont typeface="Wingdings" panose="05000000000000000000" pitchFamily="2" charset="2"/>
              <a:buChar char="§"/>
            </a:pPr>
            <a:r>
              <a:rPr lang="es-PE" sz="2000" b="1" dirty="0" smtClean="0">
                <a:solidFill>
                  <a:srgbClr val="1F497D"/>
                </a:solidFill>
              </a:rPr>
              <a:t>Financiamiento para:</a:t>
            </a:r>
          </a:p>
          <a:p>
            <a:pPr lvl="1"/>
            <a:r>
              <a:rPr lang="es-PE" sz="2100" dirty="0" smtClean="0">
                <a:solidFill>
                  <a:srgbClr val="1F497D"/>
                </a:solidFill>
              </a:rPr>
              <a:t>Desarrollo o expansión</a:t>
            </a:r>
          </a:p>
          <a:p>
            <a:pPr lvl="1"/>
            <a:r>
              <a:rPr lang="es-PE" sz="2100" dirty="0" smtClean="0">
                <a:solidFill>
                  <a:srgbClr val="1F497D"/>
                </a:solidFill>
              </a:rPr>
              <a:t>Consolidación</a:t>
            </a:r>
          </a:p>
          <a:p>
            <a:pPr lvl="1"/>
            <a:r>
              <a:rPr lang="es-PE" sz="2100" dirty="0" smtClean="0">
                <a:solidFill>
                  <a:srgbClr val="1F497D"/>
                </a:solidFill>
              </a:rPr>
              <a:t>Toma de participaciones (trabajadores)</a:t>
            </a:r>
          </a:p>
          <a:p>
            <a:pPr lvl="1"/>
            <a:r>
              <a:rPr lang="es-ES" sz="2000" dirty="0">
                <a:solidFill>
                  <a:srgbClr val="1F497D"/>
                </a:solidFill>
              </a:rPr>
              <a:t>F</a:t>
            </a:r>
            <a:r>
              <a:rPr lang="es-ES" sz="2000" dirty="0" smtClean="0">
                <a:solidFill>
                  <a:srgbClr val="1F497D"/>
                </a:solidFill>
              </a:rPr>
              <a:t>usiones </a:t>
            </a:r>
            <a:r>
              <a:rPr lang="es-ES" sz="2000" dirty="0">
                <a:solidFill>
                  <a:srgbClr val="1F497D"/>
                </a:solidFill>
              </a:rPr>
              <a:t>y adquisiciones</a:t>
            </a:r>
            <a:endParaRPr lang="es-PE" sz="2400" dirty="0" smtClean="0">
              <a:solidFill>
                <a:srgbClr val="1F497D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es-PE" dirty="0" smtClean="0">
              <a:solidFill>
                <a:srgbClr val="1F497D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es-PE" dirty="0" smtClean="0">
              <a:solidFill>
                <a:srgbClr val="1F497D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es-PE" dirty="0" smtClean="0">
              <a:solidFill>
                <a:srgbClr val="1F497D"/>
              </a:solidFill>
            </a:endParaRPr>
          </a:p>
        </p:txBody>
      </p:sp>
      <p:sp>
        <p:nvSpPr>
          <p:cNvPr id="4" name="Rectangle 7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6714"/>
            <a:ext cx="6444208" cy="954014"/>
          </a:xfr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s-PE" sz="4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Respuesta a las necesidades</a:t>
            </a:r>
          </a:p>
        </p:txBody>
      </p:sp>
    </p:spTree>
    <p:extLst>
      <p:ext uri="{BB962C8B-B14F-4D97-AF65-F5344CB8AC3E}">
        <p14:creationId xmlns:p14="http://schemas.microsoft.com/office/powerpoint/2010/main" val="25818877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2097</TotalTime>
  <Words>1573</Words>
  <Application>Microsoft Office PowerPoint</Application>
  <PresentationFormat>Affichage à l'écran (4:3)</PresentationFormat>
  <Paragraphs>200</Paragraphs>
  <Slides>16</Slides>
  <Notes>11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Cuando la equidad social empieza por el empleo</vt:lpstr>
      <vt:lpstr>Agenda</vt:lpstr>
      <vt:lpstr>  Desafíos</vt:lpstr>
      <vt:lpstr>  Desafíos</vt:lpstr>
      <vt:lpstr>Perspectivas</vt:lpstr>
      <vt:lpstr>Cuando la equidad social empieza por el empleo</vt:lpstr>
      <vt:lpstr>La Misión - objetivos</vt:lpstr>
      <vt:lpstr>Perfil de Filaction</vt:lpstr>
      <vt:lpstr>Respuesta a las necesidades</vt:lpstr>
      <vt:lpstr>Impacto de Filaction</vt:lpstr>
      <vt:lpstr>Présentation PowerPoint</vt:lpstr>
      <vt:lpstr>Cuando la equidad social empieza por el empleo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directionfilaction</dc:creator>
  <cp:lastModifiedBy>directionfilaction</cp:lastModifiedBy>
  <cp:revision>66</cp:revision>
  <dcterms:created xsi:type="dcterms:W3CDTF">2013-12-02T00:29:47Z</dcterms:created>
  <dcterms:modified xsi:type="dcterms:W3CDTF">2013-12-04T14:30:09Z</dcterms:modified>
</cp:coreProperties>
</file>